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4" r:id="rId8"/>
    <p:sldId id="265" r:id="rId9"/>
    <p:sldId id="263" r:id="rId10"/>
    <p:sldId id="261" r:id="rId11"/>
    <p:sldId id="266" r:id="rId12"/>
    <p:sldId id="267" r:id="rId13"/>
    <p:sldId id="269" r:id="rId14"/>
    <p:sldId id="268" r:id="rId15"/>
    <p:sldId id="275" r:id="rId16"/>
    <p:sldId id="276" r:id="rId17"/>
    <p:sldId id="277" r:id="rId18"/>
    <p:sldId id="278" r:id="rId19"/>
    <p:sldId id="273" r:id="rId20"/>
    <p:sldId id="274" r:id="rId21"/>
    <p:sldId id="270" r:id="rId22"/>
    <p:sldId id="27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66FF33"/>
    <a:srgbClr val="FFFFCC"/>
    <a:srgbClr val="66FFCC"/>
    <a:srgbClr val="FFFF66"/>
    <a:srgbClr val="FFCC00"/>
    <a:srgbClr val="FF99CC"/>
    <a:srgbClr val="29FC0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4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C56900-A16D-40D1-9364-63BDCD2A3E4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3041ADF5-5842-4B0D-AF8C-646EC4716706}" type="pres">
      <dgm:prSet presAssocID="{D4C56900-A16D-40D1-9364-63BDCD2A3E4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k-SK"/>
        </a:p>
      </dgm:t>
    </dgm:pt>
  </dgm:ptLst>
  <dgm:cxnLst>
    <dgm:cxn modelId="{DE9B66D1-762B-428D-9C49-A766578D3E35}" type="presOf" srcId="{D4C56900-A16D-40D1-9364-63BDCD2A3E4A}" destId="{3041ADF5-5842-4B0D-AF8C-646EC471670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86F022-AF3C-4D40-88BA-3E2ECFAD33D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F216E812-EDD9-4060-A908-97AF7C433A62}">
      <dgm:prSet phldrT="[Text]"/>
      <dgm:spPr/>
      <dgm:t>
        <a:bodyPr/>
        <a:lstStyle/>
        <a:p>
          <a:r>
            <a:rPr lang="sk-SK" dirty="0" smtClean="0"/>
            <a:t>vedomosti</a:t>
          </a:r>
          <a:endParaRPr lang="sk-SK" dirty="0"/>
        </a:p>
      </dgm:t>
    </dgm:pt>
    <dgm:pt modelId="{25BC3FDE-994F-43EF-933E-202DABF42C77}" type="parTrans" cxnId="{A4D2B27A-7BC9-45E9-8F46-9A8461F4F48F}">
      <dgm:prSet/>
      <dgm:spPr/>
      <dgm:t>
        <a:bodyPr/>
        <a:lstStyle/>
        <a:p>
          <a:endParaRPr lang="sk-SK"/>
        </a:p>
      </dgm:t>
    </dgm:pt>
    <dgm:pt modelId="{1D17B3D2-FA7C-48A1-8FAD-B089292EDEE8}" type="sibTrans" cxnId="{A4D2B27A-7BC9-45E9-8F46-9A8461F4F48F}">
      <dgm:prSet/>
      <dgm:spPr/>
      <dgm:t>
        <a:bodyPr/>
        <a:lstStyle/>
        <a:p>
          <a:endParaRPr lang="sk-SK"/>
        </a:p>
      </dgm:t>
    </dgm:pt>
    <dgm:pt modelId="{7D696F4F-3AD6-46CA-97A5-A1B2FF5F3F2F}">
      <dgm:prSet phldrT="[Text]"/>
      <dgm:spPr/>
      <dgm:t>
        <a:bodyPr/>
        <a:lstStyle/>
        <a:p>
          <a:r>
            <a:rPr lang="sk-SK" dirty="0" smtClean="0"/>
            <a:t>zručnosti</a:t>
          </a:r>
          <a:endParaRPr lang="sk-SK" dirty="0"/>
        </a:p>
      </dgm:t>
    </dgm:pt>
    <dgm:pt modelId="{30E8741A-AAFD-4069-AB8A-E5DE0F4EB30C}" type="parTrans" cxnId="{AE37CBF0-BC4B-4000-87A8-4F41B393BFF3}">
      <dgm:prSet/>
      <dgm:spPr/>
      <dgm:t>
        <a:bodyPr/>
        <a:lstStyle/>
        <a:p>
          <a:endParaRPr lang="sk-SK"/>
        </a:p>
      </dgm:t>
    </dgm:pt>
    <dgm:pt modelId="{8AF033F0-84BE-463D-9760-F384A37F3B1F}" type="sibTrans" cxnId="{AE37CBF0-BC4B-4000-87A8-4F41B393BFF3}">
      <dgm:prSet/>
      <dgm:spPr/>
      <dgm:t>
        <a:bodyPr/>
        <a:lstStyle/>
        <a:p>
          <a:endParaRPr lang="sk-SK"/>
        </a:p>
      </dgm:t>
    </dgm:pt>
    <dgm:pt modelId="{19299F56-8790-424D-AE6A-9DD7F162C0AC}">
      <dgm:prSet phldrT="[Text]"/>
      <dgm:spPr/>
      <dgm:t>
        <a:bodyPr/>
        <a:lstStyle/>
        <a:p>
          <a:r>
            <a:rPr lang="sk-SK" dirty="0" smtClean="0"/>
            <a:t>tvorivosť</a:t>
          </a:r>
          <a:endParaRPr lang="sk-SK" dirty="0"/>
        </a:p>
      </dgm:t>
    </dgm:pt>
    <dgm:pt modelId="{A4234650-FDF0-41CC-96A3-47723242D254}" type="parTrans" cxnId="{6486CD5F-2361-43EF-A9BA-7CA533967DB1}">
      <dgm:prSet/>
      <dgm:spPr/>
      <dgm:t>
        <a:bodyPr/>
        <a:lstStyle/>
        <a:p>
          <a:endParaRPr lang="sk-SK"/>
        </a:p>
      </dgm:t>
    </dgm:pt>
    <dgm:pt modelId="{DFB62AFE-17D0-49F8-80A1-FBF248ACDFF7}" type="sibTrans" cxnId="{6486CD5F-2361-43EF-A9BA-7CA533967DB1}">
      <dgm:prSet/>
      <dgm:spPr/>
      <dgm:t>
        <a:bodyPr/>
        <a:lstStyle/>
        <a:p>
          <a:endParaRPr lang="sk-SK"/>
        </a:p>
      </dgm:t>
    </dgm:pt>
    <dgm:pt modelId="{7A615F82-F7F1-4C85-B71E-E9ECE554D6DD}">
      <dgm:prSet phldrT="[Text]"/>
      <dgm:spPr/>
      <dgm:t>
        <a:bodyPr/>
        <a:lstStyle/>
        <a:p>
          <a:r>
            <a:rPr lang="sk-SK" dirty="0" smtClean="0"/>
            <a:t>schopnosti</a:t>
          </a:r>
          <a:endParaRPr lang="sk-SK" dirty="0"/>
        </a:p>
      </dgm:t>
    </dgm:pt>
    <dgm:pt modelId="{1228E831-7056-4979-B498-9D4B92D96AC1}" type="sibTrans" cxnId="{703A656C-D418-4F0A-BC85-12C12AC3488C}">
      <dgm:prSet/>
      <dgm:spPr/>
      <dgm:t>
        <a:bodyPr/>
        <a:lstStyle/>
        <a:p>
          <a:endParaRPr lang="sk-SK"/>
        </a:p>
      </dgm:t>
    </dgm:pt>
    <dgm:pt modelId="{94C15E1C-2B0C-44C2-8A7E-494F3D03D8D4}" type="parTrans" cxnId="{703A656C-D418-4F0A-BC85-12C12AC3488C}">
      <dgm:prSet/>
      <dgm:spPr/>
      <dgm:t>
        <a:bodyPr/>
        <a:lstStyle/>
        <a:p>
          <a:endParaRPr lang="sk-SK"/>
        </a:p>
      </dgm:t>
    </dgm:pt>
    <dgm:pt modelId="{3A49227A-6F28-4FD6-8E86-4ACF7C4261A8}">
      <dgm:prSet phldrT="[Text]"/>
      <dgm:spPr/>
      <dgm:t>
        <a:bodyPr/>
        <a:lstStyle/>
        <a:p>
          <a:r>
            <a:rPr lang="sk-SK" dirty="0" smtClean="0"/>
            <a:t>fantáziu </a:t>
          </a:r>
          <a:endParaRPr lang="sk-SK" dirty="0"/>
        </a:p>
      </dgm:t>
    </dgm:pt>
    <dgm:pt modelId="{03C37DAA-1127-445E-93B9-1062834110C9}" type="parTrans" cxnId="{DD5E8C0E-84C9-47AD-9B60-D0B3BD69EDCF}">
      <dgm:prSet/>
      <dgm:spPr/>
      <dgm:t>
        <a:bodyPr/>
        <a:lstStyle/>
        <a:p>
          <a:endParaRPr lang="sk-SK"/>
        </a:p>
      </dgm:t>
    </dgm:pt>
    <dgm:pt modelId="{D55568A7-D819-4669-BD5F-6C5E326B61DB}" type="sibTrans" cxnId="{DD5E8C0E-84C9-47AD-9B60-D0B3BD69EDCF}">
      <dgm:prSet/>
      <dgm:spPr/>
      <dgm:t>
        <a:bodyPr/>
        <a:lstStyle/>
        <a:p>
          <a:endParaRPr lang="sk-SK"/>
        </a:p>
      </dgm:t>
    </dgm:pt>
    <dgm:pt modelId="{196843EE-E6C6-47C2-A41B-3CE3CA2AD054}">
      <dgm:prSet phldrT="[Text]"/>
      <dgm:spPr/>
      <dgm:t>
        <a:bodyPr/>
        <a:lstStyle/>
        <a:p>
          <a:r>
            <a:rPr lang="sk-SK" dirty="0" smtClean="0"/>
            <a:t>pamäť</a:t>
          </a:r>
          <a:endParaRPr lang="sk-SK" dirty="0"/>
        </a:p>
      </dgm:t>
    </dgm:pt>
    <dgm:pt modelId="{6A956AAD-E7CD-4C52-A064-4BDDDBC2568F}" type="parTrans" cxnId="{6FEEFAD0-509D-417A-B88A-1E1E89424DB3}">
      <dgm:prSet/>
      <dgm:spPr/>
      <dgm:t>
        <a:bodyPr/>
        <a:lstStyle/>
        <a:p>
          <a:endParaRPr lang="sk-SK"/>
        </a:p>
      </dgm:t>
    </dgm:pt>
    <dgm:pt modelId="{2F06CD1D-AA90-4B02-86ED-B10ADDA0FB0E}" type="sibTrans" cxnId="{6FEEFAD0-509D-417A-B88A-1E1E89424DB3}">
      <dgm:prSet/>
      <dgm:spPr/>
      <dgm:t>
        <a:bodyPr/>
        <a:lstStyle/>
        <a:p>
          <a:endParaRPr lang="sk-SK"/>
        </a:p>
      </dgm:t>
    </dgm:pt>
    <dgm:pt modelId="{FD6F460A-0832-45D1-A013-BC7A59D99FA5}">
      <dgm:prSet phldrT="[Text]"/>
      <dgm:spPr/>
      <dgm:t>
        <a:bodyPr/>
        <a:lstStyle/>
        <a:p>
          <a:r>
            <a:rPr lang="sk-SK" dirty="0" smtClean="0"/>
            <a:t>postreh</a:t>
          </a:r>
          <a:endParaRPr lang="sk-SK" dirty="0"/>
        </a:p>
      </dgm:t>
    </dgm:pt>
    <dgm:pt modelId="{F8C4A4B7-294C-4FCA-B9BE-2B853C2DF167}" type="parTrans" cxnId="{44C789C5-C8BE-4C05-9CC1-304B3CC67200}">
      <dgm:prSet/>
      <dgm:spPr/>
      <dgm:t>
        <a:bodyPr/>
        <a:lstStyle/>
        <a:p>
          <a:endParaRPr lang="sk-SK"/>
        </a:p>
      </dgm:t>
    </dgm:pt>
    <dgm:pt modelId="{9C11DE3B-C4C4-4787-87D5-CF3AF0420634}" type="sibTrans" cxnId="{44C789C5-C8BE-4C05-9CC1-304B3CC67200}">
      <dgm:prSet/>
      <dgm:spPr/>
      <dgm:t>
        <a:bodyPr/>
        <a:lstStyle/>
        <a:p>
          <a:endParaRPr lang="sk-SK"/>
        </a:p>
      </dgm:t>
    </dgm:pt>
    <dgm:pt modelId="{ACFE4AB3-B5AF-4DB5-B2A1-D2D11BC679AB}" type="pres">
      <dgm:prSet presAssocID="{7186F022-AF3C-4D40-88BA-3E2ECFAD33D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D3003FFD-E445-4D91-8D78-0E0F17EE9DCE}" type="pres">
      <dgm:prSet presAssocID="{F216E812-EDD9-4060-A908-97AF7C433A62}" presName="circ1" presStyleLbl="vennNode1" presStyleIdx="0" presStyleCnt="7"/>
      <dgm:spPr/>
    </dgm:pt>
    <dgm:pt modelId="{DE995338-D99A-43E8-A7B9-AB83426C5C30}" type="pres">
      <dgm:prSet presAssocID="{F216E812-EDD9-4060-A908-97AF7C433A6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A8CDC7FA-2B7A-40DF-A18A-A26F7AF00406}" type="pres">
      <dgm:prSet presAssocID="{7D696F4F-3AD6-46CA-97A5-A1B2FF5F3F2F}" presName="circ2" presStyleLbl="vennNode1" presStyleIdx="1" presStyleCnt="7"/>
      <dgm:spPr/>
    </dgm:pt>
    <dgm:pt modelId="{E1A6BEF4-0F76-414A-9D21-1DD916AB888A}" type="pres">
      <dgm:prSet presAssocID="{7D696F4F-3AD6-46CA-97A5-A1B2FF5F3F2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926C5921-1F9A-4234-90FE-0573C9D659F3}" type="pres">
      <dgm:prSet presAssocID="{19299F56-8790-424D-AE6A-9DD7F162C0AC}" presName="circ3" presStyleLbl="vennNode1" presStyleIdx="2" presStyleCnt="7"/>
      <dgm:spPr/>
    </dgm:pt>
    <dgm:pt modelId="{D85DE040-0113-42EA-88A7-8AEEAC50DEC2}" type="pres">
      <dgm:prSet presAssocID="{19299F56-8790-424D-AE6A-9DD7F162C0A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DA38F3F6-EAAE-40D7-9FF0-4794705E928B}" type="pres">
      <dgm:prSet presAssocID="{FD6F460A-0832-45D1-A013-BC7A59D99FA5}" presName="circ4" presStyleLbl="vennNode1" presStyleIdx="3" presStyleCnt="7"/>
      <dgm:spPr/>
    </dgm:pt>
    <dgm:pt modelId="{140F37E5-0868-466F-AC67-D33D5FA21D38}" type="pres">
      <dgm:prSet presAssocID="{FD6F460A-0832-45D1-A013-BC7A59D99FA5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C8FFACD9-EC4F-4A52-8ACF-54913150FDEB}" type="pres">
      <dgm:prSet presAssocID="{196843EE-E6C6-47C2-A41B-3CE3CA2AD054}" presName="circ5" presStyleLbl="vennNode1" presStyleIdx="4" presStyleCnt="7"/>
      <dgm:spPr/>
    </dgm:pt>
    <dgm:pt modelId="{01E57A57-52EA-4564-95E4-AB2196269BB1}" type="pres">
      <dgm:prSet presAssocID="{196843EE-E6C6-47C2-A41B-3CE3CA2AD054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1C931FDF-EFF7-4AA9-AAFE-A71076E21BBB}" type="pres">
      <dgm:prSet presAssocID="{3A49227A-6F28-4FD6-8E86-4ACF7C4261A8}" presName="circ6" presStyleLbl="vennNode1" presStyleIdx="5" presStyleCnt="7"/>
      <dgm:spPr/>
    </dgm:pt>
    <dgm:pt modelId="{B8F30E4B-2BFB-4161-B0A4-11A361A6B7A7}" type="pres">
      <dgm:prSet presAssocID="{3A49227A-6F28-4FD6-8E86-4ACF7C4261A8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3ED861D2-EF0B-40CD-B74F-61ECACF073E0}" type="pres">
      <dgm:prSet presAssocID="{7A615F82-F7F1-4C85-B71E-E9ECE554D6DD}" presName="circ7" presStyleLbl="vennNode1" presStyleIdx="6" presStyleCnt="7"/>
      <dgm:spPr/>
    </dgm:pt>
    <dgm:pt modelId="{014BA353-065E-45FA-A3A8-8237F5C2DEA2}" type="pres">
      <dgm:prSet presAssocID="{7A615F82-F7F1-4C85-B71E-E9ECE554D6DD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703A656C-D418-4F0A-BC85-12C12AC3488C}" srcId="{7186F022-AF3C-4D40-88BA-3E2ECFAD33D9}" destId="{7A615F82-F7F1-4C85-B71E-E9ECE554D6DD}" srcOrd="6" destOrd="0" parTransId="{94C15E1C-2B0C-44C2-8A7E-494F3D03D8D4}" sibTransId="{1228E831-7056-4979-B498-9D4B92D96AC1}"/>
    <dgm:cxn modelId="{F195A407-656E-4EBC-A477-4D8A279B1140}" type="presOf" srcId="{3A49227A-6F28-4FD6-8E86-4ACF7C4261A8}" destId="{B8F30E4B-2BFB-4161-B0A4-11A361A6B7A7}" srcOrd="0" destOrd="0" presId="urn:microsoft.com/office/officeart/2005/8/layout/venn1"/>
    <dgm:cxn modelId="{94907557-FE31-487D-8DB4-8007F7C7D781}" type="presOf" srcId="{F216E812-EDD9-4060-A908-97AF7C433A62}" destId="{DE995338-D99A-43E8-A7B9-AB83426C5C30}" srcOrd="0" destOrd="0" presId="urn:microsoft.com/office/officeart/2005/8/layout/venn1"/>
    <dgm:cxn modelId="{A4D2B27A-7BC9-45E9-8F46-9A8461F4F48F}" srcId="{7186F022-AF3C-4D40-88BA-3E2ECFAD33D9}" destId="{F216E812-EDD9-4060-A908-97AF7C433A62}" srcOrd="0" destOrd="0" parTransId="{25BC3FDE-994F-43EF-933E-202DABF42C77}" sibTransId="{1D17B3D2-FA7C-48A1-8FAD-B089292EDEE8}"/>
    <dgm:cxn modelId="{44C789C5-C8BE-4C05-9CC1-304B3CC67200}" srcId="{7186F022-AF3C-4D40-88BA-3E2ECFAD33D9}" destId="{FD6F460A-0832-45D1-A013-BC7A59D99FA5}" srcOrd="3" destOrd="0" parTransId="{F8C4A4B7-294C-4FCA-B9BE-2B853C2DF167}" sibTransId="{9C11DE3B-C4C4-4787-87D5-CF3AF0420634}"/>
    <dgm:cxn modelId="{6486CD5F-2361-43EF-A9BA-7CA533967DB1}" srcId="{7186F022-AF3C-4D40-88BA-3E2ECFAD33D9}" destId="{19299F56-8790-424D-AE6A-9DD7F162C0AC}" srcOrd="2" destOrd="0" parTransId="{A4234650-FDF0-41CC-96A3-47723242D254}" sibTransId="{DFB62AFE-17D0-49F8-80A1-FBF248ACDFF7}"/>
    <dgm:cxn modelId="{DD5E8C0E-84C9-47AD-9B60-D0B3BD69EDCF}" srcId="{7186F022-AF3C-4D40-88BA-3E2ECFAD33D9}" destId="{3A49227A-6F28-4FD6-8E86-4ACF7C4261A8}" srcOrd="5" destOrd="0" parTransId="{03C37DAA-1127-445E-93B9-1062834110C9}" sibTransId="{D55568A7-D819-4669-BD5F-6C5E326B61DB}"/>
    <dgm:cxn modelId="{6FEEFAD0-509D-417A-B88A-1E1E89424DB3}" srcId="{7186F022-AF3C-4D40-88BA-3E2ECFAD33D9}" destId="{196843EE-E6C6-47C2-A41B-3CE3CA2AD054}" srcOrd="4" destOrd="0" parTransId="{6A956AAD-E7CD-4C52-A064-4BDDDBC2568F}" sibTransId="{2F06CD1D-AA90-4B02-86ED-B10ADDA0FB0E}"/>
    <dgm:cxn modelId="{07741DB8-D22D-441A-BCE4-B9EE5A33F990}" type="presOf" srcId="{7A615F82-F7F1-4C85-B71E-E9ECE554D6DD}" destId="{014BA353-065E-45FA-A3A8-8237F5C2DEA2}" srcOrd="0" destOrd="0" presId="urn:microsoft.com/office/officeart/2005/8/layout/venn1"/>
    <dgm:cxn modelId="{906ECB55-54E0-4C5B-9145-291E6EB465A6}" type="presOf" srcId="{7D696F4F-3AD6-46CA-97A5-A1B2FF5F3F2F}" destId="{E1A6BEF4-0F76-414A-9D21-1DD916AB888A}" srcOrd="0" destOrd="0" presId="urn:microsoft.com/office/officeart/2005/8/layout/venn1"/>
    <dgm:cxn modelId="{BF4D3CE9-F53D-4269-96D5-87B1630CA724}" type="presOf" srcId="{196843EE-E6C6-47C2-A41B-3CE3CA2AD054}" destId="{01E57A57-52EA-4564-95E4-AB2196269BB1}" srcOrd="0" destOrd="0" presId="urn:microsoft.com/office/officeart/2005/8/layout/venn1"/>
    <dgm:cxn modelId="{860E9CA0-76E6-4697-ACD1-8266A2826F0C}" type="presOf" srcId="{19299F56-8790-424D-AE6A-9DD7F162C0AC}" destId="{D85DE040-0113-42EA-88A7-8AEEAC50DEC2}" srcOrd="0" destOrd="0" presId="urn:microsoft.com/office/officeart/2005/8/layout/venn1"/>
    <dgm:cxn modelId="{AE37CBF0-BC4B-4000-87A8-4F41B393BFF3}" srcId="{7186F022-AF3C-4D40-88BA-3E2ECFAD33D9}" destId="{7D696F4F-3AD6-46CA-97A5-A1B2FF5F3F2F}" srcOrd="1" destOrd="0" parTransId="{30E8741A-AAFD-4069-AB8A-E5DE0F4EB30C}" sibTransId="{8AF033F0-84BE-463D-9760-F384A37F3B1F}"/>
    <dgm:cxn modelId="{B046E871-EAD2-4CFD-A121-2C267355E0E3}" type="presOf" srcId="{7186F022-AF3C-4D40-88BA-3E2ECFAD33D9}" destId="{ACFE4AB3-B5AF-4DB5-B2A1-D2D11BC679AB}" srcOrd="0" destOrd="0" presId="urn:microsoft.com/office/officeart/2005/8/layout/venn1"/>
    <dgm:cxn modelId="{14C5FAE9-DCD2-496F-B7EA-B9E4785358C7}" type="presOf" srcId="{FD6F460A-0832-45D1-A013-BC7A59D99FA5}" destId="{140F37E5-0868-466F-AC67-D33D5FA21D38}" srcOrd="0" destOrd="0" presId="urn:microsoft.com/office/officeart/2005/8/layout/venn1"/>
    <dgm:cxn modelId="{E5835E16-9AC5-4698-905D-F26C370E7A16}" type="presParOf" srcId="{ACFE4AB3-B5AF-4DB5-B2A1-D2D11BC679AB}" destId="{D3003FFD-E445-4D91-8D78-0E0F17EE9DCE}" srcOrd="0" destOrd="0" presId="urn:microsoft.com/office/officeart/2005/8/layout/venn1"/>
    <dgm:cxn modelId="{5264F526-6422-4785-8FAD-290B832D0232}" type="presParOf" srcId="{ACFE4AB3-B5AF-4DB5-B2A1-D2D11BC679AB}" destId="{DE995338-D99A-43E8-A7B9-AB83426C5C30}" srcOrd="1" destOrd="0" presId="urn:microsoft.com/office/officeart/2005/8/layout/venn1"/>
    <dgm:cxn modelId="{31C789D5-524F-4D43-9078-270FE2A39432}" type="presParOf" srcId="{ACFE4AB3-B5AF-4DB5-B2A1-D2D11BC679AB}" destId="{A8CDC7FA-2B7A-40DF-A18A-A26F7AF00406}" srcOrd="2" destOrd="0" presId="urn:microsoft.com/office/officeart/2005/8/layout/venn1"/>
    <dgm:cxn modelId="{797F4CCF-5FEA-456F-8F17-F84819105B51}" type="presParOf" srcId="{ACFE4AB3-B5AF-4DB5-B2A1-D2D11BC679AB}" destId="{E1A6BEF4-0F76-414A-9D21-1DD916AB888A}" srcOrd="3" destOrd="0" presId="urn:microsoft.com/office/officeart/2005/8/layout/venn1"/>
    <dgm:cxn modelId="{22720604-1917-460C-9141-9537D6BC2352}" type="presParOf" srcId="{ACFE4AB3-B5AF-4DB5-B2A1-D2D11BC679AB}" destId="{926C5921-1F9A-4234-90FE-0573C9D659F3}" srcOrd="4" destOrd="0" presId="urn:microsoft.com/office/officeart/2005/8/layout/venn1"/>
    <dgm:cxn modelId="{4DAB84F5-E2DB-4F2A-8114-AC3040F792C2}" type="presParOf" srcId="{ACFE4AB3-B5AF-4DB5-B2A1-D2D11BC679AB}" destId="{D85DE040-0113-42EA-88A7-8AEEAC50DEC2}" srcOrd="5" destOrd="0" presId="urn:microsoft.com/office/officeart/2005/8/layout/venn1"/>
    <dgm:cxn modelId="{EB112FC8-1FAB-4B8C-872D-49E866E1341B}" type="presParOf" srcId="{ACFE4AB3-B5AF-4DB5-B2A1-D2D11BC679AB}" destId="{DA38F3F6-EAAE-40D7-9FF0-4794705E928B}" srcOrd="6" destOrd="0" presId="urn:microsoft.com/office/officeart/2005/8/layout/venn1"/>
    <dgm:cxn modelId="{5B34FB30-D22D-4D0D-8E2F-E68BB9C213E4}" type="presParOf" srcId="{ACFE4AB3-B5AF-4DB5-B2A1-D2D11BC679AB}" destId="{140F37E5-0868-466F-AC67-D33D5FA21D38}" srcOrd="7" destOrd="0" presId="urn:microsoft.com/office/officeart/2005/8/layout/venn1"/>
    <dgm:cxn modelId="{9225966B-7146-47D8-8B90-FC06E9C94EF7}" type="presParOf" srcId="{ACFE4AB3-B5AF-4DB5-B2A1-D2D11BC679AB}" destId="{C8FFACD9-EC4F-4A52-8ACF-54913150FDEB}" srcOrd="8" destOrd="0" presId="urn:microsoft.com/office/officeart/2005/8/layout/venn1"/>
    <dgm:cxn modelId="{8794030F-223F-479B-9FA7-561AACDDE2C8}" type="presParOf" srcId="{ACFE4AB3-B5AF-4DB5-B2A1-D2D11BC679AB}" destId="{01E57A57-52EA-4564-95E4-AB2196269BB1}" srcOrd="9" destOrd="0" presId="urn:microsoft.com/office/officeart/2005/8/layout/venn1"/>
    <dgm:cxn modelId="{5B964D80-6E44-4AD0-A2D7-A2ED3181901B}" type="presParOf" srcId="{ACFE4AB3-B5AF-4DB5-B2A1-D2D11BC679AB}" destId="{1C931FDF-EFF7-4AA9-AAFE-A71076E21BBB}" srcOrd="10" destOrd="0" presId="urn:microsoft.com/office/officeart/2005/8/layout/venn1"/>
    <dgm:cxn modelId="{91075CC7-4948-4AEC-9CBA-B293CEE54400}" type="presParOf" srcId="{ACFE4AB3-B5AF-4DB5-B2A1-D2D11BC679AB}" destId="{B8F30E4B-2BFB-4161-B0A4-11A361A6B7A7}" srcOrd="11" destOrd="0" presId="urn:microsoft.com/office/officeart/2005/8/layout/venn1"/>
    <dgm:cxn modelId="{ABF0C8F8-801C-470C-842A-4F95C27393CF}" type="presParOf" srcId="{ACFE4AB3-B5AF-4DB5-B2A1-D2D11BC679AB}" destId="{3ED861D2-EF0B-40CD-B74F-61ECACF073E0}" srcOrd="12" destOrd="0" presId="urn:microsoft.com/office/officeart/2005/8/layout/venn1"/>
    <dgm:cxn modelId="{5E492A7F-863C-4F6D-B3A6-DA64DDA64668}" type="presParOf" srcId="{ACFE4AB3-B5AF-4DB5-B2A1-D2D11BC679AB}" destId="{014BA353-065E-45FA-A3A8-8237F5C2DEA2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BB7416-76E2-406B-A71D-A5E38E45B73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38784945-6558-4D21-B80B-1A3C7133585C}">
      <dgm:prSet phldrT="[Text]" custT="1"/>
      <dgm:spPr/>
      <dgm:t>
        <a:bodyPr/>
        <a:lstStyle/>
        <a:p>
          <a:r>
            <a:rPr lang="sk-SK" sz="3200" dirty="0" err="1" smtClean="0"/>
            <a:t>tímovosti</a:t>
          </a:r>
          <a:endParaRPr lang="sk-SK" sz="3200" dirty="0"/>
        </a:p>
      </dgm:t>
    </dgm:pt>
    <dgm:pt modelId="{583B423A-93BF-4E1E-9763-6EDE357CAD2F}" type="parTrans" cxnId="{C02FD9CA-D865-42D5-8AC0-3EAD6D9A59EF}">
      <dgm:prSet/>
      <dgm:spPr/>
      <dgm:t>
        <a:bodyPr/>
        <a:lstStyle/>
        <a:p>
          <a:endParaRPr lang="sk-SK" sz="3200"/>
        </a:p>
      </dgm:t>
    </dgm:pt>
    <dgm:pt modelId="{920A928C-00CC-4FD9-9BEB-53A0306A6B18}" type="sibTrans" cxnId="{C02FD9CA-D865-42D5-8AC0-3EAD6D9A59EF}">
      <dgm:prSet/>
      <dgm:spPr/>
      <dgm:t>
        <a:bodyPr/>
        <a:lstStyle/>
        <a:p>
          <a:endParaRPr lang="sk-SK" sz="3200"/>
        </a:p>
      </dgm:t>
    </dgm:pt>
    <dgm:pt modelId="{15BBA9F5-57AB-457D-AE2D-5E93FBB78B15}">
      <dgm:prSet phldrT="[Text]" custT="1"/>
      <dgm:spPr/>
      <dgm:t>
        <a:bodyPr/>
        <a:lstStyle/>
        <a:p>
          <a:r>
            <a:rPr lang="sk-SK" sz="3200" dirty="0" smtClean="0"/>
            <a:t>vynaliezavosti</a:t>
          </a:r>
          <a:endParaRPr lang="sk-SK" sz="3200" dirty="0"/>
        </a:p>
      </dgm:t>
    </dgm:pt>
    <dgm:pt modelId="{43E65125-AF54-49DD-A88E-FAFDEDE8C5DF}" type="parTrans" cxnId="{ED90FCFB-B354-4963-9288-6E87E289BFCB}">
      <dgm:prSet/>
      <dgm:spPr/>
      <dgm:t>
        <a:bodyPr/>
        <a:lstStyle/>
        <a:p>
          <a:endParaRPr lang="sk-SK" sz="3200"/>
        </a:p>
      </dgm:t>
    </dgm:pt>
    <dgm:pt modelId="{67E859CE-5F74-4988-B1E9-FA320BB77474}" type="sibTrans" cxnId="{ED90FCFB-B354-4963-9288-6E87E289BFCB}">
      <dgm:prSet/>
      <dgm:spPr/>
      <dgm:t>
        <a:bodyPr/>
        <a:lstStyle/>
        <a:p>
          <a:endParaRPr lang="sk-SK" sz="3200"/>
        </a:p>
      </dgm:t>
    </dgm:pt>
    <dgm:pt modelId="{97B6214F-025D-40C7-A519-F2B2E8D0627A}">
      <dgm:prSet phldrT="[Text]" custT="1"/>
      <dgm:spPr/>
      <dgm:t>
        <a:bodyPr/>
        <a:lstStyle/>
        <a:p>
          <a:r>
            <a:rPr lang="sk-SK" sz="3200" dirty="0" smtClean="0"/>
            <a:t>pohotovosti</a:t>
          </a:r>
          <a:endParaRPr lang="sk-SK" sz="3200" dirty="0"/>
        </a:p>
      </dgm:t>
    </dgm:pt>
    <dgm:pt modelId="{54E134B0-47BA-4C58-BD31-9A60F51309DF}" type="parTrans" cxnId="{D694A4BC-505B-4212-8624-CC4935CCF427}">
      <dgm:prSet/>
      <dgm:spPr/>
      <dgm:t>
        <a:bodyPr/>
        <a:lstStyle/>
        <a:p>
          <a:endParaRPr lang="sk-SK" sz="3200"/>
        </a:p>
      </dgm:t>
    </dgm:pt>
    <dgm:pt modelId="{E439F973-71EF-44DE-849E-CA63CC48559E}" type="sibTrans" cxnId="{D694A4BC-505B-4212-8624-CC4935CCF427}">
      <dgm:prSet/>
      <dgm:spPr/>
      <dgm:t>
        <a:bodyPr/>
        <a:lstStyle/>
        <a:p>
          <a:endParaRPr lang="sk-SK" sz="3200"/>
        </a:p>
      </dgm:t>
    </dgm:pt>
    <dgm:pt modelId="{C252AF0A-B674-4EA0-8C69-8BAA01F1A3BE}">
      <dgm:prSet phldrT="[Text]" custT="1"/>
      <dgm:spPr/>
      <dgm:t>
        <a:bodyPr/>
        <a:lstStyle/>
        <a:p>
          <a:r>
            <a:rPr lang="sk-SK" sz="3200" dirty="0" smtClean="0"/>
            <a:t>tvorivosti</a:t>
          </a:r>
          <a:endParaRPr lang="sk-SK" sz="3200" dirty="0"/>
        </a:p>
      </dgm:t>
    </dgm:pt>
    <dgm:pt modelId="{D2A5DE63-4FA4-41DD-B243-EB30AE71F4D9}" type="parTrans" cxnId="{0CDE760B-BBC3-4633-B81F-53122C5F13BA}">
      <dgm:prSet/>
      <dgm:spPr/>
      <dgm:t>
        <a:bodyPr/>
        <a:lstStyle/>
        <a:p>
          <a:endParaRPr lang="sk-SK" sz="3200"/>
        </a:p>
      </dgm:t>
    </dgm:pt>
    <dgm:pt modelId="{4604BFAA-3F2A-41AA-9CE8-B3B936B03A98}" type="sibTrans" cxnId="{0CDE760B-BBC3-4633-B81F-53122C5F13BA}">
      <dgm:prSet/>
      <dgm:spPr/>
      <dgm:t>
        <a:bodyPr/>
        <a:lstStyle/>
        <a:p>
          <a:endParaRPr lang="sk-SK" sz="3200"/>
        </a:p>
      </dgm:t>
    </dgm:pt>
    <dgm:pt modelId="{CE4582DC-0DE0-40FF-8C5D-E55BB5017A99}">
      <dgm:prSet phldrT="[Text]" custT="1"/>
      <dgm:spPr/>
      <dgm:t>
        <a:bodyPr/>
        <a:lstStyle/>
        <a:p>
          <a:r>
            <a:rPr lang="sk-SK" sz="3200" dirty="0" smtClean="0"/>
            <a:t>priestorovej orientácii</a:t>
          </a:r>
          <a:endParaRPr lang="sk-SK" sz="3200" dirty="0"/>
        </a:p>
      </dgm:t>
    </dgm:pt>
    <dgm:pt modelId="{5C154D52-8272-4FED-9F82-DB7B64DBB311}" type="parTrans" cxnId="{BFEB6BB4-3521-485F-9316-72472F6B3118}">
      <dgm:prSet/>
      <dgm:spPr/>
      <dgm:t>
        <a:bodyPr/>
        <a:lstStyle/>
        <a:p>
          <a:endParaRPr lang="sk-SK" sz="3200"/>
        </a:p>
      </dgm:t>
    </dgm:pt>
    <dgm:pt modelId="{53AF2684-6CF1-4108-BE02-DD6B08B5A8B6}" type="sibTrans" cxnId="{BFEB6BB4-3521-485F-9316-72472F6B3118}">
      <dgm:prSet/>
      <dgm:spPr/>
      <dgm:t>
        <a:bodyPr/>
        <a:lstStyle/>
        <a:p>
          <a:endParaRPr lang="sk-SK" sz="3200"/>
        </a:p>
      </dgm:t>
    </dgm:pt>
    <dgm:pt modelId="{A49BB896-6232-4E79-87CC-7EBD5CC87312}">
      <dgm:prSet phldrT="[Text]" custT="1"/>
      <dgm:spPr/>
      <dgm:t>
        <a:bodyPr/>
        <a:lstStyle/>
        <a:p>
          <a:r>
            <a:rPr lang="sk-SK" sz="3200" dirty="0" smtClean="0"/>
            <a:t>zbavuje ostychu</a:t>
          </a:r>
          <a:endParaRPr lang="sk-SK" sz="3200" dirty="0"/>
        </a:p>
      </dgm:t>
    </dgm:pt>
    <dgm:pt modelId="{31EF7AE0-3058-48A0-90D7-72A369179912}" type="parTrans" cxnId="{984CA600-D84E-4D4F-86D0-1D449D58A8F2}">
      <dgm:prSet/>
      <dgm:spPr/>
      <dgm:t>
        <a:bodyPr/>
        <a:lstStyle/>
        <a:p>
          <a:endParaRPr lang="sk-SK"/>
        </a:p>
      </dgm:t>
    </dgm:pt>
    <dgm:pt modelId="{653B3566-4F63-45E5-BB41-EF63340576A6}" type="sibTrans" cxnId="{984CA600-D84E-4D4F-86D0-1D449D58A8F2}">
      <dgm:prSet/>
      <dgm:spPr/>
      <dgm:t>
        <a:bodyPr/>
        <a:lstStyle/>
        <a:p>
          <a:endParaRPr lang="sk-SK"/>
        </a:p>
      </dgm:t>
    </dgm:pt>
    <dgm:pt modelId="{2E0FB3D3-9CE8-49B4-807A-3F0000DF336D}">
      <dgm:prSet phldrT="[Text]" custT="1"/>
      <dgm:spPr/>
      <dgm:t>
        <a:bodyPr/>
        <a:lstStyle/>
        <a:p>
          <a:r>
            <a:rPr lang="sk-SK" sz="3200" dirty="0" smtClean="0"/>
            <a:t>seba prezentácii</a:t>
          </a:r>
          <a:endParaRPr lang="sk-SK" sz="3200" dirty="0"/>
        </a:p>
      </dgm:t>
    </dgm:pt>
    <dgm:pt modelId="{C3A99EC9-5BAF-4635-933E-87E8EF9169D6}" type="parTrans" cxnId="{EC7A95D9-9ACD-49A8-BB26-468B248ACAB6}">
      <dgm:prSet/>
      <dgm:spPr/>
      <dgm:t>
        <a:bodyPr/>
        <a:lstStyle/>
        <a:p>
          <a:endParaRPr lang="sk-SK"/>
        </a:p>
      </dgm:t>
    </dgm:pt>
    <dgm:pt modelId="{ABF2DB1A-4A15-40C0-9926-C54C27BE0991}" type="sibTrans" cxnId="{EC7A95D9-9ACD-49A8-BB26-468B248ACAB6}">
      <dgm:prSet/>
      <dgm:spPr/>
      <dgm:t>
        <a:bodyPr/>
        <a:lstStyle/>
        <a:p>
          <a:endParaRPr lang="sk-SK"/>
        </a:p>
      </dgm:t>
    </dgm:pt>
    <dgm:pt modelId="{71295057-5744-4438-AACA-E82E6650B4C4}" type="pres">
      <dgm:prSet presAssocID="{35BB7416-76E2-406B-A71D-A5E38E45B730}" presName="compositeShape" presStyleCnt="0">
        <dgm:presLayoutVars>
          <dgm:chMax val="7"/>
          <dgm:dir/>
          <dgm:resizeHandles val="exact"/>
        </dgm:presLayoutVars>
      </dgm:prSet>
      <dgm:spPr/>
    </dgm:pt>
    <dgm:pt modelId="{464624C2-05A2-4218-BF54-94793BB662BC}" type="pres">
      <dgm:prSet presAssocID="{38784945-6558-4D21-B80B-1A3C7133585C}" presName="circ1" presStyleLbl="vennNode1" presStyleIdx="0" presStyleCnt="7"/>
      <dgm:spPr/>
      <dgm:t>
        <a:bodyPr/>
        <a:lstStyle/>
        <a:p>
          <a:endParaRPr lang="sk-SK"/>
        </a:p>
      </dgm:t>
    </dgm:pt>
    <dgm:pt modelId="{238FC10D-1E51-487D-9833-9A3B7293571D}" type="pres">
      <dgm:prSet presAssocID="{38784945-6558-4D21-B80B-1A3C7133585C}" presName="circ1Tx" presStyleLbl="revTx" presStyleIdx="0" presStyleCnt="0" custScaleX="154326" custScaleY="53989" custLinFactNeighborX="1592" custLinFactNeighborY="261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F8FE9368-D5A3-4713-9712-A32C14ADF868}" type="pres">
      <dgm:prSet presAssocID="{15BBA9F5-57AB-457D-AE2D-5E93FBB78B15}" presName="circ2" presStyleLbl="vennNode1" presStyleIdx="1" presStyleCnt="7"/>
      <dgm:spPr/>
    </dgm:pt>
    <dgm:pt modelId="{44F501E5-949A-48D2-9E15-A7BDFC79BD61}" type="pres">
      <dgm:prSet presAssocID="{15BBA9F5-57AB-457D-AE2D-5E93FBB78B15}" presName="circ2Tx" presStyleLbl="revTx" presStyleIdx="0" presStyleCnt="0" custScaleX="172974" custLinFactNeighborX="223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94B7E35E-875D-4998-9264-B4B6B52C43A1}" type="pres">
      <dgm:prSet presAssocID="{97B6214F-025D-40C7-A519-F2B2E8D0627A}" presName="circ3" presStyleLbl="vennNode1" presStyleIdx="2" presStyleCnt="7"/>
      <dgm:spPr/>
    </dgm:pt>
    <dgm:pt modelId="{D46C7562-C08A-4B88-91B2-3824F6D25AD1}" type="pres">
      <dgm:prSet presAssocID="{97B6214F-025D-40C7-A519-F2B2E8D0627A}" presName="circ3Tx" presStyleLbl="revTx" presStyleIdx="0" presStyleCnt="0" custScaleX="138925" custLinFactNeighborX="11161" custLinFactNeighborY="-220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07B552FA-53AE-4C46-9CD0-13C556B4533F}" type="pres">
      <dgm:prSet presAssocID="{C252AF0A-B674-4EA0-8C69-8BAA01F1A3BE}" presName="circ4" presStyleLbl="vennNode1" presStyleIdx="3" presStyleCnt="7"/>
      <dgm:spPr/>
    </dgm:pt>
    <dgm:pt modelId="{6009AA7C-E1B6-4472-9869-D93C1A739FD4}" type="pres">
      <dgm:prSet presAssocID="{C252AF0A-B674-4EA0-8C69-8BAA01F1A3BE}" presName="circ4Tx" presStyleLbl="revTx" presStyleIdx="0" presStyleCnt="0" custScaleX="167256" custLinFactNeighborX="35509" custLinFactNeighborY="-521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61ECF74A-047C-44AB-B84A-193C161A86E9}" type="pres">
      <dgm:prSet presAssocID="{CE4582DC-0DE0-40FF-8C5D-E55BB5017A99}" presName="circ5" presStyleLbl="vennNode1" presStyleIdx="4" presStyleCnt="7"/>
      <dgm:spPr/>
    </dgm:pt>
    <dgm:pt modelId="{8AF32C57-DDBF-45DD-A646-B91EC9676784}" type="pres">
      <dgm:prSet presAssocID="{CE4582DC-0DE0-40FF-8C5D-E55BB5017A99}" presName="circ5Tx" presStyleLbl="revTx" presStyleIdx="0" presStyleCnt="0" custScaleX="204739" custScaleY="69814" custLinFactNeighborX="-69002" custLinFactNeighborY="-511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6A5AC9C8-EEA4-40C1-8184-EA17E4B777AC}" type="pres">
      <dgm:prSet presAssocID="{A49BB896-6232-4E79-87CC-7EBD5CC87312}" presName="circ6" presStyleLbl="vennNode1" presStyleIdx="5" presStyleCnt="7"/>
      <dgm:spPr/>
    </dgm:pt>
    <dgm:pt modelId="{E217B037-E423-4C5D-AC6F-B4491760C4EC}" type="pres">
      <dgm:prSet presAssocID="{A49BB896-6232-4E79-87CC-7EBD5CC87312}" presName="circ6Tx" presStyleLbl="revTx" presStyleIdx="0" presStyleCnt="0" custScaleX="149263" custLinFactNeighborX="-36785" custLinFactNeighborY="-266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25DE1FC6-C1BC-485D-AC69-F4822A0AA676}" type="pres">
      <dgm:prSet presAssocID="{2E0FB3D3-9CE8-49B4-807A-3F0000DF336D}" presName="circ7" presStyleLbl="vennNode1" presStyleIdx="6" presStyleCnt="7"/>
      <dgm:spPr/>
    </dgm:pt>
    <dgm:pt modelId="{2A10C3BD-16DC-4309-B2EB-27FB53A0ABBC}" type="pres">
      <dgm:prSet presAssocID="{2E0FB3D3-9CE8-49B4-807A-3F0000DF336D}" presName="circ7Tx" presStyleLbl="revTx" presStyleIdx="0" presStyleCnt="0" custScaleX="207118" custLinFactNeighborX="-315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1C32001A-583C-4207-9769-5C503E39E488}" type="presOf" srcId="{2E0FB3D3-9CE8-49B4-807A-3F0000DF336D}" destId="{2A10C3BD-16DC-4309-B2EB-27FB53A0ABBC}" srcOrd="0" destOrd="0" presId="urn:microsoft.com/office/officeart/2005/8/layout/venn1"/>
    <dgm:cxn modelId="{984CA600-D84E-4D4F-86D0-1D449D58A8F2}" srcId="{35BB7416-76E2-406B-A71D-A5E38E45B730}" destId="{A49BB896-6232-4E79-87CC-7EBD5CC87312}" srcOrd="5" destOrd="0" parTransId="{31EF7AE0-3058-48A0-90D7-72A369179912}" sibTransId="{653B3566-4F63-45E5-BB41-EF63340576A6}"/>
    <dgm:cxn modelId="{0E875B94-6E1F-4002-9EDF-CC5D81685235}" type="presOf" srcId="{C252AF0A-B674-4EA0-8C69-8BAA01F1A3BE}" destId="{6009AA7C-E1B6-4472-9869-D93C1A739FD4}" srcOrd="0" destOrd="0" presId="urn:microsoft.com/office/officeart/2005/8/layout/venn1"/>
    <dgm:cxn modelId="{0CDE760B-BBC3-4633-B81F-53122C5F13BA}" srcId="{35BB7416-76E2-406B-A71D-A5E38E45B730}" destId="{C252AF0A-B674-4EA0-8C69-8BAA01F1A3BE}" srcOrd="3" destOrd="0" parTransId="{D2A5DE63-4FA4-41DD-B243-EB30AE71F4D9}" sibTransId="{4604BFAA-3F2A-41AA-9CE8-B3B936B03A98}"/>
    <dgm:cxn modelId="{9F186308-1507-4C1D-B133-B5F1AB11481E}" type="presOf" srcId="{35BB7416-76E2-406B-A71D-A5E38E45B730}" destId="{71295057-5744-4438-AACA-E82E6650B4C4}" srcOrd="0" destOrd="0" presId="urn:microsoft.com/office/officeart/2005/8/layout/venn1"/>
    <dgm:cxn modelId="{C02FD9CA-D865-42D5-8AC0-3EAD6D9A59EF}" srcId="{35BB7416-76E2-406B-A71D-A5E38E45B730}" destId="{38784945-6558-4D21-B80B-1A3C7133585C}" srcOrd="0" destOrd="0" parTransId="{583B423A-93BF-4E1E-9763-6EDE357CAD2F}" sibTransId="{920A928C-00CC-4FD9-9BEB-53A0306A6B18}"/>
    <dgm:cxn modelId="{ED90FCFB-B354-4963-9288-6E87E289BFCB}" srcId="{35BB7416-76E2-406B-A71D-A5E38E45B730}" destId="{15BBA9F5-57AB-457D-AE2D-5E93FBB78B15}" srcOrd="1" destOrd="0" parTransId="{43E65125-AF54-49DD-A88E-FAFDEDE8C5DF}" sibTransId="{67E859CE-5F74-4988-B1E9-FA320BB77474}"/>
    <dgm:cxn modelId="{0FCB2FED-8EF9-430E-AD2C-F309E202B2BE}" type="presOf" srcId="{CE4582DC-0DE0-40FF-8C5D-E55BB5017A99}" destId="{8AF32C57-DDBF-45DD-A646-B91EC9676784}" srcOrd="0" destOrd="0" presId="urn:microsoft.com/office/officeart/2005/8/layout/venn1"/>
    <dgm:cxn modelId="{BFEB6BB4-3521-485F-9316-72472F6B3118}" srcId="{35BB7416-76E2-406B-A71D-A5E38E45B730}" destId="{CE4582DC-0DE0-40FF-8C5D-E55BB5017A99}" srcOrd="4" destOrd="0" parTransId="{5C154D52-8272-4FED-9F82-DB7B64DBB311}" sibTransId="{53AF2684-6CF1-4108-BE02-DD6B08B5A8B6}"/>
    <dgm:cxn modelId="{EC7A95D9-9ACD-49A8-BB26-468B248ACAB6}" srcId="{35BB7416-76E2-406B-A71D-A5E38E45B730}" destId="{2E0FB3D3-9CE8-49B4-807A-3F0000DF336D}" srcOrd="6" destOrd="0" parTransId="{C3A99EC9-5BAF-4635-933E-87E8EF9169D6}" sibTransId="{ABF2DB1A-4A15-40C0-9926-C54C27BE0991}"/>
    <dgm:cxn modelId="{60F402FB-6666-415D-8CAF-A66C6026EC3B}" type="presOf" srcId="{38784945-6558-4D21-B80B-1A3C7133585C}" destId="{238FC10D-1E51-487D-9833-9A3B7293571D}" srcOrd="0" destOrd="0" presId="urn:microsoft.com/office/officeart/2005/8/layout/venn1"/>
    <dgm:cxn modelId="{1002EEEB-383F-4A8A-8C4F-DF566BC433AD}" type="presOf" srcId="{A49BB896-6232-4E79-87CC-7EBD5CC87312}" destId="{E217B037-E423-4C5D-AC6F-B4491760C4EC}" srcOrd="0" destOrd="0" presId="urn:microsoft.com/office/officeart/2005/8/layout/venn1"/>
    <dgm:cxn modelId="{D694A4BC-505B-4212-8624-CC4935CCF427}" srcId="{35BB7416-76E2-406B-A71D-A5E38E45B730}" destId="{97B6214F-025D-40C7-A519-F2B2E8D0627A}" srcOrd="2" destOrd="0" parTransId="{54E134B0-47BA-4C58-BD31-9A60F51309DF}" sibTransId="{E439F973-71EF-44DE-849E-CA63CC48559E}"/>
    <dgm:cxn modelId="{EDEBE9A8-519F-44C2-BD40-CC6010F38870}" type="presOf" srcId="{15BBA9F5-57AB-457D-AE2D-5E93FBB78B15}" destId="{44F501E5-949A-48D2-9E15-A7BDFC79BD61}" srcOrd="0" destOrd="0" presId="urn:microsoft.com/office/officeart/2005/8/layout/venn1"/>
    <dgm:cxn modelId="{ED4E814E-F71A-4742-B5FB-F92C86542C4E}" type="presOf" srcId="{97B6214F-025D-40C7-A519-F2B2E8D0627A}" destId="{D46C7562-C08A-4B88-91B2-3824F6D25AD1}" srcOrd="0" destOrd="0" presId="urn:microsoft.com/office/officeart/2005/8/layout/venn1"/>
    <dgm:cxn modelId="{51E34E56-A6E2-4069-911C-0E0E29CE6FAB}" type="presParOf" srcId="{71295057-5744-4438-AACA-E82E6650B4C4}" destId="{464624C2-05A2-4218-BF54-94793BB662BC}" srcOrd="0" destOrd="0" presId="urn:microsoft.com/office/officeart/2005/8/layout/venn1"/>
    <dgm:cxn modelId="{7FA1F7C1-DE60-42C9-96AD-BF21CB64BAEF}" type="presParOf" srcId="{71295057-5744-4438-AACA-E82E6650B4C4}" destId="{238FC10D-1E51-487D-9833-9A3B7293571D}" srcOrd="1" destOrd="0" presId="urn:microsoft.com/office/officeart/2005/8/layout/venn1"/>
    <dgm:cxn modelId="{31609EFB-B2F6-442E-8558-3489B472D803}" type="presParOf" srcId="{71295057-5744-4438-AACA-E82E6650B4C4}" destId="{F8FE9368-D5A3-4713-9712-A32C14ADF868}" srcOrd="2" destOrd="0" presId="urn:microsoft.com/office/officeart/2005/8/layout/venn1"/>
    <dgm:cxn modelId="{8BE755E0-B776-45C9-8783-F413D7C75308}" type="presParOf" srcId="{71295057-5744-4438-AACA-E82E6650B4C4}" destId="{44F501E5-949A-48D2-9E15-A7BDFC79BD61}" srcOrd="3" destOrd="0" presId="urn:microsoft.com/office/officeart/2005/8/layout/venn1"/>
    <dgm:cxn modelId="{3E868DAB-D2F7-4C26-A4C3-7331C92A7CBB}" type="presParOf" srcId="{71295057-5744-4438-AACA-E82E6650B4C4}" destId="{94B7E35E-875D-4998-9264-B4B6B52C43A1}" srcOrd="4" destOrd="0" presId="urn:microsoft.com/office/officeart/2005/8/layout/venn1"/>
    <dgm:cxn modelId="{B3447F90-8D8C-4836-AAF9-0830241328A8}" type="presParOf" srcId="{71295057-5744-4438-AACA-E82E6650B4C4}" destId="{D46C7562-C08A-4B88-91B2-3824F6D25AD1}" srcOrd="5" destOrd="0" presId="urn:microsoft.com/office/officeart/2005/8/layout/venn1"/>
    <dgm:cxn modelId="{63DE77F3-236E-4A37-853C-66B6930E2297}" type="presParOf" srcId="{71295057-5744-4438-AACA-E82E6650B4C4}" destId="{07B552FA-53AE-4C46-9CD0-13C556B4533F}" srcOrd="6" destOrd="0" presId="urn:microsoft.com/office/officeart/2005/8/layout/venn1"/>
    <dgm:cxn modelId="{B1469D0A-35B9-4649-81FE-30D03FD243F0}" type="presParOf" srcId="{71295057-5744-4438-AACA-E82E6650B4C4}" destId="{6009AA7C-E1B6-4472-9869-D93C1A739FD4}" srcOrd="7" destOrd="0" presId="urn:microsoft.com/office/officeart/2005/8/layout/venn1"/>
    <dgm:cxn modelId="{1C1B30DF-E0C4-4E92-9C22-355EBF8A386C}" type="presParOf" srcId="{71295057-5744-4438-AACA-E82E6650B4C4}" destId="{61ECF74A-047C-44AB-B84A-193C161A86E9}" srcOrd="8" destOrd="0" presId="urn:microsoft.com/office/officeart/2005/8/layout/venn1"/>
    <dgm:cxn modelId="{BF7FD444-38F3-496A-8800-4E1DAE096D26}" type="presParOf" srcId="{71295057-5744-4438-AACA-E82E6650B4C4}" destId="{8AF32C57-DDBF-45DD-A646-B91EC9676784}" srcOrd="9" destOrd="0" presId="urn:microsoft.com/office/officeart/2005/8/layout/venn1"/>
    <dgm:cxn modelId="{0850DB7A-991B-43C8-BEA0-8F64E2C12921}" type="presParOf" srcId="{71295057-5744-4438-AACA-E82E6650B4C4}" destId="{6A5AC9C8-EEA4-40C1-8184-EA17E4B777AC}" srcOrd="10" destOrd="0" presId="urn:microsoft.com/office/officeart/2005/8/layout/venn1"/>
    <dgm:cxn modelId="{CA817B47-48E7-4D4F-A0A6-AD2078E9F5D8}" type="presParOf" srcId="{71295057-5744-4438-AACA-E82E6650B4C4}" destId="{E217B037-E423-4C5D-AC6F-B4491760C4EC}" srcOrd="11" destOrd="0" presId="urn:microsoft.com/office/officeart/2005/8/layout/venn1"/>
    <dgm:cxn modelId="{D4876BDD-775D-4960-BD27-BC1A9128C724}" type="presParOf" srcId="{71295057-5744-4438-AACA-E82E6650B4C4}" destId="{25DE1FC6-C1BC-485D-AC69-F4822A0AA676}" srcOrd="12" destOrd="0" presId="urn:microsoft.com/office/officeart/2005/8/layout/venn1"/>
    <dgm:cxn modelId="{58DE9513-082E-4EC8-83EE-1126FABE9D13}" type="presParOf" srcId="{71295057-5744-4438-AACA-E82E6650B4C4}" destId="{2A10C3BD-16DC-4309-B2EB-27FB53A0ABBC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03FFD-E445-4D91-8D78-0E0F17EE9DCE}">
      <dsp:nvSpPr>
        <dsp:cNvPr id="0" name=""/>
        <dsp:cNvSpPr/>
      </dsp:nvSpPr>
      <dsp:spPr>
        <a:xfrm>
          <a:off x="4284663" y="1439949"/>
          <a:ext cx="1844673" cy="18449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E995338-D99A-43E8-A7B9-AB83426C5C30}">
      <dsp:nvSpPr>
        <dsp:cNvPr id="0" name=""/>
        <dsp:cNvSpPr/>
      </dsp:nvSpPr>
      <dsp:spPr>
        <a:xfrm>
          <a:off x="4150156" y="0"/>
          <a:ext cx="2113688" cy="113114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900" kern="1200" dirty="0" smtClean="0"/>
            <a:t>vedomosti</a:t>
          </a:r>
          <a:endParaRPr lang="sk-SK" sz="3900" kern="1200" dirty="0"/>
        </a:p>
      </dsp:txBody>
      <dsp:txXfrm>
        <a:off x="4150156" y="0"/>
        <a:ext cx="2113688" cy="1131146"/>
      </dsp:txXfrm>
    </dsp:sp>
    <dsp:sp modelId="{A8CDC7FA-2B7A-40DF-A18A-A26F7AF00406}">
      <dsp:nvSpPr>
        <dsp:cNvPr id="0" name=""/>
        <dsp:cNvSpPr/>
      </dsp:nvSpPr>
      <dsp:spPr>
        <a:xfrm>
          <a:off x="4825767" y="1700113"/>
          <a:ext cx="1844673" cy="18449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1A6BEF4-0F76-414A-9D21-1DD916AB888A}">
      <dsp:nvSpPr>
        <dsp:cNvPr id="0" name=""/>
        <dsp:cNvSpPr/>
      </dsp:nvSpPr>
      <dsp:spPr>
        <a:xfrm>
          <a:off x="6897951" y="1074589"/>
          <a:ext cx="1998396" cy="124426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900" kern="1200" dirty="0" smtClean="0"/>
            <a:t>zručnosti</a:t>
          </a:r>
          <a:endParaRPr lang="sk-SK" sz="3900" kern="1200" dirty="0"/>
        </a:p>
      </dsp:txBody>
      <dsp:txXfrm>
        <a:off x="6897951" y="1074589"/>
        <a:ext cx="1998396" cy="1244261"/>
      </dsp:txXfrm>
    </dsp:sp>
    <dsp:sp modelId="{926C5921-1F9A-4234-90FE-0573C9D659F3}">
      <dsp:nvSpPr>
        <dsp:cNvPr id="0" name=""/>
        <dsp:cNvSpPr/>
      </dsp:nvSpPr>
      <dsp:spPr>
        <a:xfrm>
          <a:off x="4958738" y="2285481"/>
          <a:ext cx="1844673" cy="18449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85DE040-0113-42EA-88A7-8AEEAC50DEC2}">
      <dsp:nvSpPr>
        <dsp:cNvPr id="0" name=""/>
        <dsp:cNvSpPr/>
      </dsp:nvSpPr>
      <dsp:spPr>
        <a:xfrm>
          <a:off x="7090105" y="2658194"/>
          <a:ext cx="1959965" cy="132909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900" kern="1200" dirty="0" smtClean="0"/>
            <a:t>tvorivosť</a:t>
          </a:r>
          <a:endParaRPr lang="sk-SK" sz="3900" kern="1200" dirty="0"/>
        </a:p>
      </dsp:txBody>
      <dsp:txXfrm>
        <a:off x="7090105" y="2658194"/>
        <a:ext cx="1959965" cy="1329097"/>
      </dsp:txXfrm>
    </dsp:sp>
    <dsp:sp modelId="{DA38F3F6-EAAE-40D7-9FF0-4794705E928B}">
      <dsp:nvSpPr>
        <dsp:cNvPr id="0" name=""/>
        <dsp:cNvSpPr/>
      </dsp:nvSpPr>
      <dsp:spPr>
        <a:xfrm>
          <a:off x="4584423" y="2754907"/>
          <a:ext cx="1844673" cy="18449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40F37E5-0868-466F-AC67-D33D5FA21D38}">
      <dsp:nvSpPr>
        <dsp:cNvPr id="0" name=""/>
        <dsp:cNvSpPr/>
      </dsp:nvSpPr>
      <dsp:spPr>
        <a:xfrm>
          <a:off x="6244629" y="4439750"/>
          <a:ext cx="2113688" cy="121598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900" kern="1200" dirty="0" smtClean="0"/>
            <a:t>postreh</a:t>
          </a:r>
          <a:endParaRPr lang="sk-SK" sz="3900" kern="1200" dirty="0"/>
        </a:p>
      </dsp:txBody>
      <dsp:txXfrm>
        <a:off x="6244629" y="4439750"/>
        <a:ext cx="2113688" cy="1215982"/>
      </dsp:txXfrm>
    </dsp:sp>
    <dsp:sp modelId="{C8FFACD9-EC4F-4A52-8ACF-54913150FDEB}">
      <dsp:nvSpPr>
        <dsp:cNvPr id="0" name=""/>
        <dsp:cNvSpPr/>
      </dsp:nvSpPr>
      <dsp:spPr>
        <a:xfrm>
          <a:off x="3984904" y="2754907"/>
          <a:ext cx="1844673" cy="18449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1E57A57-52EA-4564-95E4-AB2196269BB1}">
      <dsp:nvSpPr>
        <dsp:cNvPr id="0" name=""/>
        <dsp:cNvSpPr/>
      </dsp:nvSpPr>
      <dsp:spPr>
        <a:xfrm>
          <a:off x="2055682" y="4439750"/>
          <a:ext cx="2113688" cy="121598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900" kern="1200" dirty="0" smtClean="0"/>
            <a:t>pamäť</a:t>
          </a:r>
          <a:endParaRPr lang="sk-SK" sz="3900" kern="1200" dirty="0"/>
        </a:p>
      </dsp:txBody>
      <dsp:txXfrm>
        <a:off x="2055682" y="4439750"/>
        <a:ext cx="2113688" cy="1215982"/>
      </dsp:txXfrm>
    </dsp:sp>
    <dsp:sp modelId="{1C931FDF-EFF7-4AA9-AAFE-A71076E21BBB}">
      <dsp:nvSpPr>
        <dsp:cNvPr id="0" name=""/>
        <dsp:cNvSpPr/>
      </dsp:nvSpPr>
      <dsp:spPr>
        <a:xfrm>
          <a:off x="3610588" y="2285481"/>
          <a:ext cx="1844673" cy="18449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8F30E4B-2BFB-4161-B0A4-11A361A6B7A7}">
      <dsp:nvSpPr>
        <dsp:cNvPr id="0" name=""/>
        <dsp:cNvSpPr/>
      </dsp:nvSpPr>
      <dsp:spPr>
        <a:xfrm>
          <a:off x="1363929" y="2658194"/>
          <a:ext cx="1959965" cy="132909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900" kern="1200" dirty="0" smtClean="0"/>
            <a:t>fantáziu </a:t>
          </a:r>
          <a:endParaRPr lang="sk-SK" sz="3900" kern="1200" dirty="0"/>
        </a:p>
      </dsp:txBody>
      <dsp:txXfrm>
        <a:off x="1363929" y="2658194"/>
        <a:ext cx="1959965" cy="1329097"/>
      </dsp:txXfrm>
    </dsp:sp>
    <dsp:sp modelId="{3ED861D2-EF0B-40CD-B74F-61ECACF073E0}">
      <dsp:nvSpPr>
        <dsp:cNvPr id="0" name=""/>
        <dsp:cNvSpPr/>
      </dsp:nvSpPr>
      <dsp:spPr>
        <a:xfrm>
          <a:off x="3743559" y="1700113"/>
          <a:ext cx="1844673" cy="18449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14BA353-065E-45FA-A3A8-8237F5C2DEA2}">
      <dsp:nvSpPr>
        <dsp:cNvPr id="0" name=""/>
        <dsp:cNvSpPr/>
      </dsp:nvSpPr>
      <dsp:spPr>
        <a:xfrm>
          <a:off x="1517652" y="1074589"/>
          <a:ext cx="1998396" cy="124426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900" kern="1200" dirty="0" smtClean="0"/>
            <a:t>schopnosti</a:t>
          </a:r>
          <a:endParaRPr lang="sk-SK" sz="3900" kern="1200" dirty="0"/>
        </a:p>
      </dsp:txBody>
      <dsp:txXfrm>
        <a:off x="1517652" y="1074589"/>
        <a:ext cx="1998396" cy="12442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624C2-05A2-4218-BF54-94793BB662BC}">
      <dsp:nvSpPr>
        <dsp:cNvPr id="0" name=""/>
        <dsp:cNvSpPr/>
      </dsp:nvSpPr>
      <dsp:spPr>
        <a:xfrm>
          <a:off x="5009923" y="1213755"/>
          <a:ext cx="1709360" cy="17095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38FC10D-1E51-487D-9833-9A3B7293571D}">
      <dsp:nvSpPr>
        <dsp:cNvPr id="0" name=""/>
        <dsp:cNvSpPr/>
      </dsp:nvSpPr>
      <dsp:spPr>
        <a:xfrm>
          <a:off x="4384437" y="394383"/>
          <a:ext cx="3022694" cy="56589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200" kern="1200" dirty="0" err="1" smtClean="0"/>
            <a:t>tímovosti</a:t>
          </a:r>
          <a:endParaRPr lang="sk-SK" sz="3200" kern="1200" dirty="0"/>
        </a:p>
      </dsp:txBody>
      <dsp:txXfrm>
        <a:off x="4384437" y="394383"/>
        <a:ext cx="3022694" cy="565898"/>
      </dsp:txXfrm>
    </dsp:sp>
    <dsp:sp modelId="{F8FE9368-D5A3-4713-9712-A32C14ADF868}">
      <dsp:nvSpPr>
        <dsp:cNvPr id="0" name=""/>
        <dsp:cNvSpPr/>
      </dsp:nvSpPr>
      <dsp:spPr>
        <a:xfrm>
          <a:off x="5511335" y="1454835"/>
          <a:ext cx="1709360" cy="17095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4F501E5-949A-48D2-9E15-A7BDFC79BD61}">
      <dsp:nvSpPr>
        <dsp:cNvPr id="0" name=""/>
        <dsp:cNvSpPr/>
      </dsp:nvSpPr>
      <dsp:spPr>
        <a:xfrm>
          <a:off x="7169190" y="875195"/>
          <a:ext cx="3203145" cy="115299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200" kern="1200" dirty="0" smtClean="0"/>
            <a:t>vynaliezavosti</a:t>
          </a:r>
          <a:endParaRPr lang="sk-SK" sz="3200" kern="1200" dirty="0"/>
        </a:p>
      </dsp:txBody>
      <dsp:txXfrm>
        <a:off x="7169190" y="875195"/>
        <a:ext cx="3203145" cy="1152990"/>
      </dsp:txXfrm>
    </dsp:sp>
    <dsp:sp modelId="{94B7E35E-875D-4998-9264-B4B6B52C43A1}">
      <dsp:nvSpPr>
        <dsp:cNvPr id="0" name=""/>
        <dsp:cNvSpPr/>
      </dsp:nvSpPr>
      <dsp:spPr>
        <a:xfrm>
          <a:off x="5634552" y="1997265"/>
          <a:ext cx="1709360" cy="17095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46C7562-C08A-4B88-91B2-3824F6D25AD1}">
      <dsp:nvSpPr>
        <dsp:cNvPr id="0" name=""/>
        <dsp:cNvSpPr/>
      </dsp:nvSpPr>
      <dsp:spPr>
        <a:xfrm>
          <a:off x="7458804" y="2070958"/>
          <a:ext cx="2523150" cy="12316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200" kern="1200" dirty="0" smtClean="0"/>
            <a:t>pohotovosti</a:t>
          </a:r>
          <a:endParaRPr lang="sk-SK" sz="3200" kern="1200" dirty="0"/>
        </a:p>
      </dsp:txBody>
      <dsp:txXfrm>
        <a:off x="7458804" y="2070958"/>
        <a:ext cx="2523150" cy="1231603"/>
      </dsp:txXfrm>
    </dsp:sp>
    <dsp:sp modelId="{07B552FA-53AE-4C46-9CD0-13C556B4533F}">
      <dsp:nvSpPr>
        <dsp:cNvPr id="0" name=""/>
        <dsp:cNvSpPr/>
      </dsp:nvSpPr>
      <dsp:spPr>
        <a:xfrm>
          <a:off x="5287694" y="2432257"/>
          <a:ext cx="1709360" cy="17095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009AA7C-E1B6-4472-9869-D93C1A739FD4}">
      <dsp:nvSpPr>
        <dsp:cNvPr id="0" name=""/>
        <dsp:cNvSpPr/>
      </dsp:nvSpPr>
      <dsp:spPr>
        <a:xfrm>
          <a:off x="6862961" y="3406230"/>
          <a:ext cx="3275947" cy="112678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200" kern="1200" dirty="0" smtClean="0"/>
            <a:t>tvorivosti</a:t>
          </a:r>
          <a:endParaRPr lang="sk-SK" sz="3200" kern="1200" dirty="0"/>
        </a:p>
      </dsp:txBody>
      <dsp:txXfrm>
        <a:off x="6862961" y="3406230"/>
        <a:ext cx="3275947" cy="1126786"/>
      </dsp:txXfrm>
    </dsp:sp>
    <dsp:sp modelId="{61ECF74A-047C-44AB-B84A-193C161A86E9}">
      <dsp:nvSpPr>
        <dsp:cNvPr id="0" name=""/>
        <dsp:cNvSpPr/>
      </dsp:nvSpPr>
      <dsp:spPr>
        <a:xfrm>
          <a:off x="4732152" y="2432257"/>
          <a:ext cx="1709360" cy="17095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AF32C57-DDBF-45DD-A646-B91EC9676784}">
      <dsp:nvSpPr>
        <dsp:cNvPr id="0" name=""/>
        <dsp:cNvSpPr/>
      </dsp:nvSpPr>
      <dsp:spPr>
        <a:xfrm>
          <a:off x="567211" y="3587101"/>
          <a:ext cx="4010105" cy="78665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200" kern="1200" dirty="0" smtClean="0"/>
            <a:t>priestorovej orientácii</a:t>
          </a:r>
          <a:endParaRPr lang="sk-SK" sz="3200" kern="1200" dirty="0"/>
        </a:p>
      </dsp:txBody>
      <dsp:txXfrm>
        <a:off x="567211" y="3587101"/>
        <a:ext cx="4010105" cy="786654"/>
      </dsp:txXfrm>
    </dsp:sp>
    <dsp:sp modelId="{6A5AC9C8-EEA4-40C1-8184-EA17E4B777AC}">
      <dsp:nvSpPr>
        <dsp:cNvPr id="0" name=""/>
        <dsp:cNvSpPr/>
      </dsp:nvSpPr>
      <dsp:spPr>
        <a:xfrm>
          <a:off x="4385294" y="1997265"/>
          <a:ext cx="1709360" cy="17095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217B037-E423-4C5D-AC6F-B4491760C4EC}">
      <dsp:nvSpPr>
        <dsp:cNvPr id="0" name=""/>
        <dsp:cNvSpPr/>
      </dsp:nvSpPr>
      <dsp:spPr>
        <a:xfrm>
          <a:off x="1187991" y="2013837"/>
          <a:ext cx="2710908" cy="12316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200" kern="1200" dirty="0" smtClean="0"/>
            <a:t>zbavuje ostychu</a:t>
          </a:r>
          <a:endParaRPr lang="sk-SK" sz="3200" kern="1200" dirty="0"/>
        </a:p>
      </dsp:txBody>
      <dsp:txXfrm>
        <a:off x="1187991" y="2013837"/>
        <a:ext cx="2710908" cy="1231603"/>
      </dsp:txXfrm>
    </dsp:sp>
    <dsp:sp modelId="{25DE1FC6-C1BC-485D-AC69-F4822A0AA676}">
      <dsp:nvSpPr>
        <dsp:cNvPr id="0" name=""/>
        <dsp:cNvSpPr/>
      </dsp:nvSpPr>
      <dsp:spPr>
        <a:xfrm>
          <a:off x="4508510" y="1454835"/>
          <a:ext cx="1709360" cy="170957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A10C3BD-16DC-4309-B2EB-27FB53A0ABBC}">
      <dsp:nvSpPr>
        <dsp:cNvPr id="0" name=""/>
        <dsp:cNvSpPr/>
      </dsp:nvSpPr>
      <dsp:spPr>
        <a:xfrm>
          <a:off x="869456" y="875195"/>
          <a:ext cx="3835426" cy="115299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200" kern="1200" dirty="0" smtClean="0"/>
            <a:t>seba prezentácii</a:t>
          </a:r>
          <a:endParaRPr lang="sk-SK" sz="3200" kern="1200" dirty="0"/>
        </a:p>
      </dsp:txBody>
      <dsp:txXfrm>
        <a:off x="869456" y="875195"/>
        <a:ext cx="3835426" cy="1152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maria.grebenova@svp.s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12955" y="1350421"/>
            <a:ext cx="8689976" cy="985216"/>
          </a:xfrm>
        </p:spPr>
        <p:txBody>
          <a:bodyPr>
            <a:noAutofit/>
          </a:bodyPr>
          <a:lstStyle/>
          <a:p>
            <a:r>
              <a:rPr lang="sk-SK" sz="6600" dirty="0" smtClean="0">
                <a:solidFill>
                  <a:srgbClr val="FFFF00"/>
                </a:solidFill>
              </a:rPr>
              <a:t>ENVIRO</a:t>
            </a:r>
            <a:r>
              <a:rPr lang="sk-SK" sz="6600" dirty="0" smtClean="0">
                <a:solidFill>
                  <a:srgbClr val="FF9900"/>
                </a:solidFill>
              </a:rPr>
              <a:t>HRY </a:t>
            </a:r>
            <a:r>
              <a:rPr lang="sk-SK" sz="6600" dirty="0" smtClean="0">
                <a:solidFill>
                  <a:srgbClr val="66FF33"/>
                </a:solidFill>
              </a:rPr>
              <a:t>2017/2018</a:t>
            </a:r>
            <a:endParaRPr lang="sk-SK" sz="6600" dirty="0">
              <a:solidFill>
                <a:srgbClr val="66FF33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0535" y="2908792"/>
            <a:ext cx="9284541" cy="2420470"/>
          </a:xfrm>
        </p:spPr>
        <p:txBody>
          <a:bodyPr>
            <a:normAutofit/>
          </a:bodyPr>
          <a:lstStyle/>
          <a:p>
            <a:r>
              <a:rPr lang="sk-SK" sz="4000" dirty="0" smtClean="0">
                <a:solidFill>
                  <a:schemeClr val="tx1"/>
                </a:solidFill>
              </a:rPr>
              <a:t>Vzdelávanie pre školy a verejnosť</a:t>
            </a:r>
            <a:endParaRPr lang="sk-SK" sz="3200" dirty="0"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586" y="170359"/>
            <a:ext cx="1668783" cy="167267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512955" y="4156708"/>
            <a:ext cx="101922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SLOVENSKÝ</a:t>
            </a:r>
            <a:r>
              <a:rPr lang="sk-SK" sz="3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VODOHOSPODÁRSKY</a:t>
            </a:r>
            <a:r>
              <a:rPr lang="sk-SK" sz="3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3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PODNIK</a:t>
            </a:r>
          </a:p>
          <a:p>
            <a:r>
              <a:rPr lang="sk-SK" sz="32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štátny podnik</a:t>
            </a:r>
            <a:endParaRPr lang="sk-SK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37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600" dirty="0" smtClean="0">
                <a:solidFill>
                  <a:srgbClr val="FFFF00"/>
                </a:solidFill>
              </a:rPr>
              <a:t>HYDROGÉNIUS</a:t>
            </a:r>
            <a:endParaRPr lang="sk-SK" sz="6600" dirty="0">
              <a:solidFill>
                <a:srgbClr val="FFFF00"/>
              </a:solidFill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406400" y="2214694"/>
            <a:ext cx="1146386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3600" dirty="0"/>
              <a:t>rozširuje vedomosti </a:t>
            </a:r>
            <a:r>
              <a:rPr lang="sk-SK" sz="3600" dirty="0" smtClean="0"/>
              <a:t>medzi </a:t>
            </a:r>
            <a:r>
              <a:rPr lang="sk-SK" sz="3600" dirty="0"/>
              <a:t>ostatných </a:t>
            </a:r>
            <a:r>
              <a:rPr lang="sk-SK" sz="3600" dirty="0" smtClean="0"/>
              <a:t>hráčov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3600" dirty="0" smtClean="0"/>
              <a:t>vzájomne sa informačne obohacujú</a:t>
            </a:r>
          </a:p>
          <a:p>
            <a:pPr>
              <a:lnSpc>
                <a:spcPct val="150000"/>
              </a:lnSpc>
            </a:pPr>
            <a:r>
              <a:rPr lang="sk-SK" sz="3600" dirty="0" smtClean="0">
                <a:solidFill>
                  <a:srgbClr val="FFFF00"/>
                </a:solidFill>
              </a:rPr>
              <a:t>HRÁČ – SPOLUHRÁČI – SÚPER – SÚPERIACE TÍMY</a:t>
            </a:r>
            <a:endParaRPr lang="sk-SK" sz="4000" dirty="0">
              <a:solidFill>
                <a:srgbClr val="FFFF0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3600" dirty="0"/>
              <a:t>m</a:t>
            </a:r>
            <a:r>
              <a:rPr lang="sk-SK" sz="3600" dirty="0" smtClean="0"/>
              <a:t>ôže uspieť aj </a:t>
            </a:r>
            <a:r>
              <a:rPr lang="sk-SK" sz="3600" dirty="0"/>
              <a:t>žiak, ktorý </a:t>
            </a:r>
            <a:r>
              <a:rPr lang="sk-SK" sz="3600" dirty="0" smtClean="0"/>
              <a:t>má </a:t>
            </a:r>
            <a:r>
              <a:rPr lang="sk-SK" sz="3600" dirty="0" smtClean="0"/>
              <a:t>slabšie vzdelávacie výsledky</a:t>
            </a:r>
            <a:endParaRPr lang="sk-SK" sz="3600" dirty="0" smtClean="0"/>
          </a:p>
          <a:p>
            <a:pPr>
              <a:lnSpc>
                <a:spcPct val="150000"/>
              </a:lnSpc>
            </a:pPr>
            <a:endParaRPr lang="sk-SK" sz="3600" dirty="0"/>
          </a:p>
        </p:txBody>
      </p:sp>
      <p:cxnSp>
        <p:nvCxnSpPr>
          <p:cNvPr id="4" name="Rovná spojovacia šípka 3"/>
          <p:cNvCxnSpPr/>
          <p:nvPr/>
        </p:nvCxnSpPr>
        <p:spPr>
          <a:xfrm flipV="1">
            <a:off x="1549667" y="4406767"/>
            <a:ext cx="442763" cy="1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ovacia šípka 8"/>
          <p:cNvCxnSpPr/>
          <p:nvPr/>
        </p:nvCxnSpPr>
        <p:spPr>
          <a:xfrm flipV="1">
            <a:off x="4445266" y="4406767"/>
            <a:ext cx="442763" cy="1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ovacia šípka 9"/>
          <p:cNvCxnSpPr/>
          <p:nvPr/>
        </p:nvCxnSpPr>
        <p:spPr>
          <a:xfrm flipV="1">
            <a:off x="6096000" y="4406767"/>
            <a:ext cx="442763" cy="1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30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7" y="1678409"/>
            <a:ext cx="3302627" cy="505741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609" y="1094817"/>
            <a:ext cx="3471334" cy="5162787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461" y="1103069"/>
            <a:ext cx="3422002" cy="515453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028" y="211239"/>
            <a:ext cx="3504887" cy="535027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6269" y="211239"/>
            <a:ext cx="3437468" cy="5350270"/>
          </a:xfrm>
          <a:prstGeom prst="rect">
            <a:avLst/>
          </a:prstGeom>
        </p:spPr>
      </p:pic>
      <p:sp>
        <p:nvSpPr>
          <p:cNvPr id="12" name="BlokTextu 11"/>
          <p:cNvSpPr txBox="1"/>
          <p:nvPr/>
        </p:nvSpPr>
        <p:spPr>
          <a:xfrm>
            <a:off x="220133" y="914400"/>
            <a:ext cx="679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sk-SK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2162655" y="305038"/>
            <a:ext cx="31582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sk-SK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Junior / Senior</a:t>
            </a:r>
            <a:endParaRPr lang="sk-SK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8024712" y="5417233"/>
            <a:ext cx="32704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</a:t>
            </a:r>
            <a:r>
              <a:rPr lang="sk-SK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Junior / Senior</a:t>
            </a:r>
            <a:endParaRPr lang="sk-SK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810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42" y="-270934"/>
            <a:ext cx="6838458" cy="7805739"/>
          </a:xfrm>
          <a:ln>
            <a:solidFill>
              <a:schemeClr val="bg1"/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colorTemperature colorTemp="7000"/>
                    </a14:imgEffect>
                    <a14:imgEffect>
                      <a14:saturation sat="2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65" r="7407"/>
          <a:stretch/>
        </p:blipFill>
        <p:spPr>
          <a:xfrm rot="5400000">
            <a:off x="-1141528" y="922361"/>
            <a:ext cx="7748168" cy="590344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81" y="-524936"/>
            <a:ext cx="4011219" cy="25423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31193" r="45960" b="8352"/>
          <a:stretch/>
        </p:blipFill>
        <p:spPr>
          <a:xfrm rot="10800000">
            <a:off x="-219166" y="1425429"/>
            <a:ext cx="3606800" cy="342053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BlokTextu 8"/>
          <p:cNvSpPr txBox="1"/>
          <p:nvPr/>
        </p:nvSpPr>
        <p:spPr>
          <a:xfrm>
            <a:off x="8772771" y="203200"/>
            <a:ext cx="26388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5400" b="1" dirty="0" smtClean="0">
                <a:solidFill>
                  <a:srgbClr val="FFFF00"/>
                </a:solidFill>
              </a:rPr>
              <a:t>Písmená</a:t>
            </a:r>
            <a:endParaRPr lang="sk-SK" sz="5400" b="1" dirty="0">
              <a:solidFill>
                <a:srgbClr val="FFFF00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3286323" y="1147753"/>
            <a:ext cx="1608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</a:t>
            </a:r>
            <a:r>
              <a:rPr lang="sk-SK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ísla</a:t>
            </a:r>
            <a:endParaRPr lang="sk-SK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2834156" y="5809729"/>
            <a:ext cx="26773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Obrázky</a:t>
            </a:r>
            <a:endParaRPr lang="sk-SK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190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00"/>
                            </p:stCondLst>
                            <p:childTnLst>
                              <p:par>
                                <p:cTn id="47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616586" cy="1596177"/>
          </a:xfrm>
        </p:spPr>
        <p:txBody>
          <a:bodyPr>
            <a:normAutofit fontScale="90000"/>
          </a:bodyPr>
          <a:lstStyle/>
          <a:p>
            <a:r>
              <a:rPr lang="sk-SK" sz="4400" dirty="0" smtClean="0">
                <a:solidFill>
                  <a:srgbClr val="FFFF00"/>
                </a:solidFill>
              </a:rPr>
              <a:t>Využitie: </a:t>
            </a:r>
            <a:br>
              <a:rPr lang="sk-SK" sz="4400" dirty="0" smtClean="0">
                <a:solidFill>
                  <a:srgbClr val="FFFF00"/>
                </a:solidFill>
              </a:rPr>
            </a:br>
            <a:r>
              <a:rPr lang="sk-SK" sz="4400" dirty="0" err="1" smtClean="0">
                <a:solidFill>
                  <a:srgbClr val="FFFFCC"/>
                </a:solidFill>
              </a:rPr>
              <a:t>eventy</a:t>
            </a:r>
            <a:r>
              <a:rPr lang="sk-SK" sz="4400" dirty="0" smtClean="0">
                <a:solidFill>
                  <a:srgbClr val="FFFFCC"/>
                </a:solidFill>
              </a:rPr>
              <a:t> </a:t>
            </a:r>
            <a:r>
              <a:rPr lang="sk-SK" sz="4400" dirty="0" err="1" smtClean="0">
                <a:solidFill>
                  <a:srgbClr val="FFFFCC"/>
                </a:solidFill>
              </a:rPr>
              <a:t>svp</a:t>
            </a:r>
            <a:r>
              <a:rPr lang="sk-SK" sz="4400" dirty="0" smtClean="0">
                <a:solidFill>
                  <a:srgbClr val="FFFFCC"/>
                </a:solidFill>
              </a:rPr>
              <a:t>, Školský klub, škola v </a:t>
            </a:r>
            <a:r>
              <a:rPr lang="sk-SK" sz="4400" dirty="0" smtClean="0">
                <a:solidFill>
                  <a:srgbClr val="FFFFCC"/>
                </a:solidFill>
              </a:rPr>
              <a:t>prírode, „</a:t>
            </a:r>
            <a:r>
              <a:rPr lang="sk-SK" sz="4400" dirty="0" smtClean="0">
                <a:solidFill>
                  <a:srgbClr val="FFFFCC"/>
                </a:solidFill>
              </a:rPr>
              <a:t>suplova</a:t>
            </a:r>
            <a:r>
              <a:rPr lang="sk-SK" sz="4400" dirty="0" smtClean="0">
                <a:solidFill>
                  <a:srgbClr val="FFFFCC"/>
                </a:solidFill>
              </a:rPr>
              <a:t>ná“ hodina, vyučovacia hodina ... </a:t>
            </a:r>
            <a:endParaRPr lang="sk-SK" sz="4400" dirty="0">
              <a:solidFill>
                <a:srgbClr val="FFFFCC"/>
              </a:solidFill>
            </a:endParaRPr>
          </a:p>
        </p:txBody>
      </p:sp>
      <p:sp>
        <p:nvSpPr>
          <p:cNvPr id="5" name="Zástupný objekt pre obsah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k-SK" sz="3600" dirty="0" smtClean="0"/>
              <a:t>Celá </a:t>
            </a:r>
            <a:r>
              <a:rPr lang="sk-SK" sz="3600" dirty="0" smtClean="0"/>
              <a:t>hra (</a:t>
            </a:r>
            <a:r>
              <a:rPr lang="sk-SK" sz="3600" dirty="0" smtClean="0"/>
              <a:t>čas: </a:t>
            </a:r>
            <a:r>
              <a:rPr lang="sk-SK" sz="3600" dirty="0" smtClean="0"/>
              <a:t>cca 1 hodina)</a:t>
            </a:r>
            <a:endParaRPr lang="sk-SK" sz="3600" dirty="0" smtClean="0"/>
          </a:p>
          <a:p>
            <a:r>
              <a:rPr lang="sk-SK" sz="3600" dirty="0" smtClean="0"/>
              <a:t>Čiastkové </a:t>
            </a:r>
            <a:r>
              <a:rPr lang="sk-SK" sz="3600" dirty="0" smtClean="0"/>
              <a:t>hry slovné, obrázkové</a:t>
            </a:r>
            <a:endParaRPr lang="sk-SK" sz="3600" dirty="0" smtClean="0"/>
          </a:p>
          <a:p>
            <a:r>
              <a:rPr lang="sk-SK" sz="3600" dirty="0" smtClean="0"/>
              <a:t>Matematika ( z 5 alebo z 3 kartičiek)</a:t>
            </a:r>
          </a:p>
          <a:p>
            <a:r>
              <a:rPr lang="sk-SK" sz="3600" dirty="0" smtClean="0"/>
              <a:t>Vlastná invencia pedagóga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5936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913774" y="321469"/>
            <a:ext cx="10364452" cy="1605094"/>
          </a:xfrm>
        </p:spPr>
        <p:txBody>
          <a:bodyPr>
            <a:normAutofit/>
          </a:bodyPr>
          <a:lstStyle/>
          <a:p>
            <a:r>
              <a:rPr lang="sk-SK" sz="4000" dirty="0" smtClean="0">
                <a:solidFill>
                  <a:srgbClr val="FFFF66"/>
                </a:solidFill>
              </a:rPr>
              <a:t>čiastkové hry so slovami a výrazmi</a:t>
            </a:r>
            <a:endParaRPr lang="sk-SK" sz="4000" dirty="0">
              <a:solidFill>
                <a:srgbClr val="FFFF66"/>
              </a:solidFill>
            </a:endParaRPr>
          </a:p>
        </p:txBody>
      </p:sp>
      <p:sp>
        <p:nvSpPr>
          <p:cNvPr id="10" name="Zástupný objekt pre text 9"/>
          <p:cNvSpPr>
            <a:spLocks noGrp="1"/>
          </p:cNvSpPr>
          <p:nvPr>
            <p:ph type="body" sz="half" idx="15"/>
          </p:nvPr>
        </p:nvSpPr>
        <p:spPr>
          <a:xfrm>
            <a:off x="340822" y="2523067"/>
            <a:ext cx="4237237" cy="3894666"/>
          </a:xfrm>
        </p:spPr>
        <p:txBody>
          <a:bodyPr>
            <a:noAutofit/>
          </a:bodyPr>
          <a:lstStyle/>
          <a:p>
            <a:r>
              <a:rPr lang="sk-SK" sz="3200" b="1" dirty="0" smtClean="0">
                <a:solidFill>
                  <a:srgbClr val="00B0F0"/>
                </a:solidFill>
                <a:effectLst/>
              </a:rPr>
              <a:t>Čiastkové </a:t>
            </a:r>
            <a:r>
              <a:rPr lang="sk-SK" sz="3200" b="1" dirty="0" smtClean="0">
                <a:solidFill>
                  <a:srgbClr val="00B0F0"/>
                </a:solidFill>
                <a:effectLst/>
              </a:rPr>
              <a:t>hry </a:t>
            </a:r>
            <a:r>
              <a:rPr lang="sk-SK" sz="3200" b="1" dirty="0" smtClean="0">
                <a:solidFill>
                  <a:srgbClr val="00B0F0"/>
                </a:solidFill>
              </a:rPr>
              <a:t>A, B/JR, B/S, C/JR, C/S</a:t>
            </a:r>
            <a:endParaRPr lang="sk-SK" sz="3200" b="1" dirty="0" smtClean="0">
              <a:solidFill>
                <a:srgbClr val="00B0F0"/>
              </a:solidFill>
            </a:endParaRPr>
          </a:p>
          <a:p>
            <a:r>
              <a:rPr lang="sk-SK" sz="3200" dirty="0" smtClean="0">
                <a:solidFill>
                  <a:srgbClr val="66FFCC"/>
                </a:solidFill>
                <a:effectLst/>
              </a:rPr>
              <a:t>Tematický </a:t>
            </a:r>
            <a:r>
              <a:rPr lang="sk-SK" sz="3200" dirty="0">
                <a:solidFill>
                  <a:srgbClr val="66FFCC"/>
                </a:solidFill>
                <a:effectLst/>
              </a:rPr>
              <a:t>„SCRABBLE“</a:t>
            </a:r>
          </a:p>
          <a:p>
            <a:r>
              <a:rPr lang="sk-SK" sz="3200" dirty="0">
                <a:solidFill>
                  <a:srgbClr val="66FFCC"/>
                </a:solidFill>
                <a:effectLst/>
              </a:rPr>
              <a:t>„</a:t>
            </a:r>
            <a:r>
              <a:rPr lang="sk-SK" sz="3200" dirty="0" err="1">
                <a:solidFill>
                  <a:srgbClr val="66FFCC"/>
                </a:solidFill>
                <a:effectLst/>
              </a:rPr>
              <a:t>PáLI</a:t>
            </a:r>
            <a:r>
              <a:rPr lang="sk-SK" sz="3200" dirty="0">
                <a:solidFill>
                  <a:srgbClr val="66FFCC"/>
                </a:solidFill>
                <a:effectLst/>
              </a:rPr>
              <a:t> </a:t>
            </a:r>
            <a:r>
              <a:rPr lang="sk-SK" sz="3200" dirty="0" err="1">
                <a:solidFill>
                  <a:srgbClr val="66FFCC"/>
                </a:solidFill>
                <a:effectLst/>
              </a:rPr>
              <a:t>VáM</a:t>
            </a:r>
            <a:r>
              <a:rPr lang="sk-SK" sz="3200" dirty="0">
                <a:solidFill>
                  <a:srgbClr val="66FFCC"/>
                </a:solidFill>
                <a:effectLst/>
              </a:rPr>
              <a:t> TO!“</a:t>
            </a:r>
          </a:p>
          <a:p>
            <a:r>
              <a:rPr lang="sk-SK" sz="3200" dirty="0" smtClean="0">
                <a:solidFill>
                  <a:srgbClr val="66FFCC"/>
                </a:solidFill>
                <a:effectLst/>
              </a:rPr>
              <a:t>P</a:t>
            </a:r>
            <a:r>
              <a:rPr lang="sk-SK" sz="2800" dirty="0" smtClean="0">
                <a:solidFill>
                  <a:srgbClr val="66FFCC"/>
                </a:solidFill>
                <a:effectLst/>
              </a:rPr>
              <a:t>ísanie </a:t>
            </a:r>
            <a:r>
              <a:rPr lang="sk-SK" sz="2800" dirty="0">
                <a:solidFill>
                  <a:srgbClr val="66FFCC"/>
                </a:solidFill>
                <a:effectLst/>
              </a:rPr>
              <a:t>na </a:t>
            </a:r>
            <a:r>
              <a:rPr lang="sk-SK" sz="2800" dirty="0" err="1">
                <a:solidFill>
                  <a:srgbClr val="66FFCC"/>
                </a:solidFill>
                <a:effectLst/>
              </a:rPr>
              <a:t>CHRBáT</a:t>
            </a:r>
            <a:endParaRPr lang="sk-SK" sz="2800" dirty="0">
              <a:solidFill>
                <a:srgbClr val="66FFCC"/>
              </a:solidFill>
              <a:effectLst/>
            </a:endParaRPr>
          </a:p>
          <a:p>
            <a:endParaRPr lang="sk-SK" sz="3200" dirty="0"/>
          </a:p>
        </p:txBody>
      </p:sp>
      <p:sp>
        <p:nvSpPr>
          <p:cNvPr id="12" name="Zástupný objekt pre text 11"/>
          <p:cNvSpPr>
            <a:spLocks noGrp="1"/>
          </p:cNvSpPr>
          <p:nvPr>
            <p:ph type="body" sz="half" idx="17"/>
          </p:nvPr>
        </p:nvSpPr>
        <p:spPr>
          <a:xfrm>
            <a:off x="4939223" y="2294562"/>
            <a:ext cx="3304928" cy="3885345"/>
          </a:xfrm>
        </p:spPr>
        <p:txBody>
          <a:bodyPr>
            <a:normAutofit/>
          </a:bodyPr>
          <a:lstStyle/>
          <a:p>
            <a:endParaRPr lang="sk-SK" sz="800" b="1" dirty="0" smtClean="0">
              <a:solidFill>
                <a:srgbClr val="66FFCC"/>
              </a:solidFill>
            </a:endParaRPr>
          </a:p>
          <a:p>
            <a:r>
              <a:rPr lang="sk-SK" sz="3200" b="1" dirty="0" err="1" smtClean="0">
                <a:solidFill>
                  <a:srgbClr val="00B0F0"/>
                </a:solidFill>
                <a:effectLst/>
              </a:rPr>
              <a:t>PíSMENá</a:t>
            </a:r>
            <a:endParaRPr lang="sk-SK" sz="3200" b="1" dirty="0" smtClean="0">
              <a:solidFill>
                <a:srgbClr val="00B0F0"/>
              </a:solidFill>
              <a:effectLst/>
            </a:endParaRPr>
          </a:p>
          <a:p>
            <a:endParaRPr lang="sk-SK" sz="1100" b="1" dirty="0">
              <a:solidFill>
                <a:srgbClr val="00B0F0"/>
              </a:solidFill>
              <a:effectLst/>
            </a:endParaRPr>
          </a:p>
          <a:p>
            <a:r>
              <a:rPr lang="sk-SK" sz="3200" dirty="0" smtClean="0">
                <a:solidFill>
                  <a:srgbClr val="66FFCC"/>
                </a:solidFill>
                <a:effectLst/>
              </a:rPr>
              <a:t>Tematický </a:t>
            </a:r>
            <a:r>
              <a:rPr lang="sk-SK" sz="3200" dirty="0" smtClean="0">
                <a:solidFill>
                  <a:srgbClr val="66FFCC"/>
                </a:solidFill>
                <a:effectLst/>
              </a:rPr>
              <a:t>„SCRABBLE</a:t>
            </a:r>
            <a:r>
              <a:rPr lang="sk-SK" sz="3200" dirty="0" smtClean="0">
                <a:solidFill>
                  <a:srgbClr val="66FFCC"/>
                </a:solidFill>
                <a:effectLst/>
              </a:rPr>
              <a:t>“</a:t>
            </a:r>
          </a:p>
          <a:p>
            <a:r>
              <a:rPr lang="sk-SK" sz="3200" dirty="0" smtClean="0">
                <a:solidFill>
                  <a:srgbClr val="66FFCC"/>
                </a:solidFill>
                <a:effectLst/>
              </a:rPr>
              <a:t>„</a:t>
            </a:r>
            <a:r>
              <a:rPr lang="sk-SK" sz="3200" dirty="0" err="1">
                <a:solidFill>
                  <a:srgbClr val="66FFCC"/>
                </a:solidFill>
                <a:effectLst/>
              </a:rPr>
              <a:t>PáLI</a:t>
            </a:r>
            <a:r>
              <a:rPr lang="sk-SK" sz="3200" dirty="0">
                <a:solidFill>
                  <a:srgbClr val="66FFCC"/>
                </a:solidFill>
                <a:effectLst/>
              </a:rPr>
              <a:t> </a:t>
            </a:r>
            <a:r>
              <a:rPr lang="sk-SK" sz="3200" dirty="0" err="1">
                <a:solidFill>
                  <a:srgbClr val="66FFCC"/>
                </a:solidFill>
                <a:effectLst/>
              </a:rPr>
              <a:t>VáM</a:t>
            </a:r>
            <a:r>
              <a:rPr lang="sk-SK" sz="3200" dirty="0">
                <a:solidFill>
                  <a:srgbClr val="66FFCC"/>
                </a:solidFill>
                <a:effectLst/>
              </a:rPr>
              <a:t> TO!“</a:t>
            </a:r>
          </a:p>
          <a:p>
            <a:endParaRPr lang="sk-SK" sz="3200" dirty="0" smtClean="0">
              <a:solidFill>
                <a:srgbClr val="66FFCC"/>
              </a:solidFill>
              <a:effectLst/>
            </a:endParaRPr>
          </a:p>
          <a:p>
            <a:endParaRPr lang="sk-SK" sz="1100" dirty="0" smtClean="0">
              <a:solidFill>
                <a:srgbClr val="66FFCC"/>
              </a:solidFill>
              <a:effectLst/>
            </a:endParaRPr>
          </a:p>
          <a:p>
            <a:endParaRPr lang="sk-SK" sz="3200" b="1" dirty="0"/>
          </a:p>
        </p:txBody>
      </p:sp>
      <p:sp>
        <p:nvSpPr>
          <p:cNvPr id="3" name="Zaoblený obdĺžnik 2"/>
          <p:cNvSpPr/>
          <p:nvPr/>
        </p:nvSpPr>
        <p:spPr>
          <a:xfrm>
            <a:off x="4895587" y="2266869"/>
            <a:ext cx="3392201" cy="3768171"/>
          </a:xfrm>
          <a:prstGeom prst="roundRect">
            <a:avLst/>
          </a:prstGeom>
          <a:solidFill>
            <a:schemeClr val="tx2">
              <a:alpha val="20000"/>
            </a:schemeClr>
          </a:solidFill>
          <a:ln w="381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Zaoblený obdĺžnik 4"/>
          <p:cNvSpPr/>
          <p:nvPr/>
        </p:nvSpPr>
        <p:spPr>
          <a:xfrm>
            <a:off x="445803" y="2302418"/>
            <a:ext cx="4025834" cy="3724507"/>
          </a:xfrm>
          <a:prstGeom prst="roundRect">
            <a:avLst/>
          </a:prstGeom>
          <a:solidFill>
            <a:schemeClr val="tx1">
              <a:lumMod val="95000"/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Zástupný objekt pre text 10"/>
          <p:cNvSpPr>
            <a:spLocks noGrp="1"/>
          </p:cNvSpPr>
          <p:nvPr>
            <p:ph type="body" sz="half" idx="16"/>
          </p:nvPr>
        </p:nvSpPr>
        <p:spPr>
          <a:xfrm>
            <a:off x="9062075" y="2362911"/>
            <a:ext cx="2140704" cy="3826621"/>
          </a:xfrm>
        </p:spPr>
        <p:txBody>
          <a:bodyPr>
            <a:normAutofit/>
          </a:bodyPr>
          <a:lstStyle/>
          <a:p>
            <a:endParaRPr lang="sk-SK" sz="500" b="1" dirty="0" smtClean="0">
              <a:solidFill>
                <a:srgbClr val="00B0F0"/>
              </a:solidFill>
            </a:endParaRPr>
          </a:p>
          <a:p>
            <a:r>
              <a:rPr lang="sk-SK" sz="3200" b="1" dirty="0" err="1" smtClean="0">
                <a:solidFill>
                  <a:srgbClr val="00B0F0"/>
                </a:solidFill>
              </a:rPr>
              <a:t>OBRáZKY</a:t>
            </a:r>
            <a:endParaRPr lang="sk-SK" sz="3200" b="1" dirty="0" smtClean="0">
              <a:solidFill>
                <a:srgbClr val="00B0F0"/>
              </a:solidFill>
            </a:endParaRPr>
          </a:p>
          <a:p>
            <a:endParaRPr lang="sk-SK" sz="1600" b="1" dirty="0" smtClean="0">
              <a:solidFill>
                <a:srgbClr val="00B0F0"/>
              </a:solidFill>
            </a:endParaRPr>
          </a:p>
          <a:p>
            <a:r>
              <a:rPr lang="sk-SK" sz="3200" b="1" dirty="0" err="1" smtClean="0">
                <a:solidFill>
                  <a:srgbClr val="00B0F0"/>
                </a:solidFill>
              </a:rPr>
              <a:t>číSLA</a:t>
            </a:r>
            <a:endParaRPr lang="sk-SK" sz="3200" b="1" dirty="0" smtClean="0">
              <a:solidFill>
                <a:srgbClr val="00B0F0"/>
              </a:solidFill>
            </a:endParaRPr>
          </a:p>
          <a:p>
            <a:endParaRPr lang="sk-SK" sz="1800" b="1" dirty="0" smtClean="0"/>
          </a:p>
          <a:p>
            <a:endParaRPr lang="sk-SK" sz="32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1739026" y="1597636"/>
            <a:ext cx="8857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Alternatívne aktivity bez hracieho plánu – voľba podľa veku</a:t>
            </a:r>
            <a:endParaRPr lang="sk-SK" sz="2800" dirty="0"/>
          </a:p>
        </p:txBody>
      </p:sp>
      <p:sp>
        <p:nvSpPr>
          <p:cNvPr id="16" name="Zaoblený obdĺžnik 15"/>
          <p:cNvSpPr/>
          <p:nvPr/>
        </p:nvSpPr>
        <p:spPr>
          <a:xfrm>
            <a:off x="8711738" y="2286704"/>
            <a:ext cx="2826885" cy="3740221"/>
          </a:xfrm>
          <a:prstGeom prst="roundRect">
            <a:avLst/>
          </a:prstGeom>
          <a:solidFill>
            <a:schemeClr val="tx1">
              <a:lumMod val="9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96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3.7037E-7 L -6.25E-7 -0.0722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3.7037E-7 L -6.25E-7 -0.07222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3.7037E-7 L -6.25E-7 -0.07222 " pathEditMode="relative" rAng="0" ptsTypes="AA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113" y="-675195"/>
            <a:ext cx="6838458" cy="780573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BlokTextu 2"/>
          <p:cNvSpPr txBox="1"/>
          <p:nvPr/>
        </p:nvSpPr>
        <p:spPr>
          <a:xfrm>
            <a:off x="4138862" y="326741"/>
            <a:ext cx="4563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>
                <a:solidFill>
                  <a:srgbClr val="66FFCC"/>
                </a:solidFill>
              </a:rPr>
              <a:t>TEMATICKÝ SCRABBLE</a:t>
            </a:r>
            <a:endParaRPr lang="sk-SK" sz="3600" b="1" dirty="0">
              <a:solidFill>
                <a:srgbClr val="66FFCC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7566703" y="1390233"/>
            <a:ext cx="2990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/>
              <a:t>UČITEĽ/LEKTOR </a:t>
            </a:r>
            <a:endParaRPr lang="sk-SK" sz="3200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6532345" y="2277429"/>
            <a:ext cx="56596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Na tému </a:t>
            </a:r>
            <a:r>
              <a:rPr lang="sk-SK" sz="2400" dirty="0" smtClean="0"/>
              <a:t>spojenú s vodohospodárskou</a:t>
            </a:r>
          </a:p>
          <a:p>
            <a:r>
              <a:rPr lang="sk-SK" sz="2400" dirty="0" smtClean="0"/>
              <a:t>problematikou (ochranou vodných tokov, </a:t>
            </a:r>
          </a:p>
          <a:p>
            <a:r>
              <a:rPr lang="sk-SK" sz="2400" dirty="0" smtClean="0"/>
              <a:t>nádrží, stavieb, fauny a flóry v tokoch a ich</a:t>
            </a:r>
          </a:p>
          <a:p>
            <a:r>
              <a:rPr lang="sk-SK" sz="2400" dirty="0" smtClean="0"/>
              <a:t>okolí, prácou vodohospodára a pod. </a:t>
            </a:r>
          </a:p>
          <a:p>
            <a:endParaRPr lang="sk-SK" sz="2400" dirty="0" smtClean="0"/>
          </a:p>
          <a:p>
            <a:r>
              <a:rPr lang="sk-SK" sz="2400" dirty="0" smtClean="0"/>
              <a:t>V </a:t>
            </a:r>
            <a:r>
              <a:rPr lang="sk-SK" sz="2400" dirty="0" smtClean="0"/>
              <a:t>časovom limite presýpacích hodín </a:t>
            </a:r>
          </a:p>
          <a:p>
            <a:r>
              <a:rPr lang="sk-SK" sz="2400" dirty="0" smtClean="0"/>
              <a:t>vytvoriť/vyskladať stanovený počet slov </a:t>
            </a:r>
          </a:p>
          <a:p>
            <a:r>
              <a:rPr lang="sk-SK" sz="2400" dirty="0" smtClean="0"/>
              <a:t>na zadanú tému.</a:t>
            </a:r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81209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r="2092"/>
          <a:stretch/>
        </p:blipFill>
        <p:spPr>
          <a:xfrm>
            <a:off x="0" y="1574405"/>
            <a:ext cx="3431569" cy="535027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348888" y="562291"/>
            <a:ext cx="3793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rgbClr val="66FFCC"/>
                </a:solidFill>
              </a:rPr>
              <a:t>PÍSANIE NA </a:t>
            </a:r>
            <a:r>
              <a:rPr lang="sk-SK" sz="3200" b="1" dirty="0" smtClean="0">
                <a:solidFill>
                  <a:srgbClr val="66FFCC"/>
                </a:solidFill>
              </a:rPr>
              <a:t>CHRBÁT</a:t>
            </a:r>
            <a:endParaRPr lang="sk-SK" sz="3200" b="1" dirty="0">
              <a:solidFill>
                <a:srgbClr val="66FFCC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671984" y="1574405"/>
            <a:ext cx="8228086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Karty </a:t>
            </a:r>
            <a:r>
              <a:rPr lang="sk-SK" sz="2800" dirty="0" smtClean="0"/>
              <a:t>C (prípadne </a:t>
            </a:r>
            <a:r>
              <a:rPr lang="sk-SK" sz="2800" dirty="0" smtClean="0"/>
              <a:t>jednoduchšie </a:t>
            </a:r>
            <a:r>
              <a:rPr lang="sk-SK" sz="2800" dirty="0" smtClean="0"/>
              <a:t>B</a:t>
            </a:r>
            <a:r>
              <a:rPr lang="sk-SK" sz="2800" dirty="0" smtClean="0"/>
              <a:t>, A)</a:t>
            </a:r>
          </a:p>
          <a:p>
            <a:endParaRPr lang="sk-SK" sz="2800" dirty="0"/>
          </a:p>
          <a:p>
            <a:r>
              <a:rPr lang="sk-SK" sz="2800" dirty="0" smtClean="0"/>
              <a:t>Dieťa si potiahne kartu a napíše súperovi </a:t>
            </a:r>
          </a:p>
          <a:p>
            <a:r>
              <a:rPr lang="sk-SK" sz="2800" dirty="0" smtClean="0"/>
              <a:t>slovo alebo výraz (1. v poradí) na chrbát. </a:t>
            </a:r>
          </a:p>
          <a:p>
            <a:r>
              <a:rPr lang="sk-SK" sz="2800" dirty="0" smtClean="0"/>
              <a:t>Úlohou je text uhádnuť.</a:t>
            </a:r>
          </a:p>
          <a:p>
            <a:r>
              <a:rPr lang="sk-SK" sz="2800" dirty="0" smtClean="0"/>
              <a:t>Ak súper uhádne, získa bod. Ak neuhádne, bod </a:t>
            </a:r>
          </a:p>
          <a:p>
            <a:r>
              <a:rPr lang="sk-SK" sz="2800" dirty="0"/>
              <a:t>z</a:t>
            </a:r>
            <a:r>
              <a:rPr lang="sk-SK" sz="2800" dirty="0" smtClean="0"/>
              <a:t>ískava dieťa, ktoré kartu ťahalo a text písalo.</a:t>
            </a:r>
          </a:p>
          <a:p>
            <a:endParaRPr lang="sk-SK" sz="2800" dirty="0"/>
          </a:p>
          <a:p>
            <a:r>
              <a:rPr lang="sk-SK" sz="2800" dirty="0" smtClean="0"/>
              <a:t>Na získanie bodov môžu využiť všetkých 12</a:t>
            </a:r>
          </a:p>
          <a:p>
            <a:r>
              <a:rPr lang="sk-SK" sz="2800" dirty="0" smtClean="0"/>
              <a:t>výrazov na karte. Je na </a:t>
            </a:r>
            <a:r>
              <a:rPr lang="sk-SK" sz="2800" dirty="0" err="1" smtClean="0"/>
              <a:t>kvízmajstrovi</a:t>
            </a:r>
            <a:r>
              <a:rPr lang="sk-SK" sz="2800" dirty="0" smtClean="0"/>
              <a:t>, ako sa rozhodne. </a:t>
            </a:r>
          </a:p>
          <a:p>
            <a:endParaRPr lang="sk-SK" sz="2800" dirty="0" smtClean="0"/>
          </a:p>
        </p:txBody>
      </p:sp>
    </p:spTree>
    <p:extLst>
      <p:ext uri="{BB962C8B-B14F-4D97-AF65-F5344CB8AC3E}">
        <p14:creationId xmlns:p14="http://schemas.microsoft.com/office/powerpoint/2010/main" val="207825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r="2092"/>
          <a:stretch/>
        </p:blipFill>
        <p:spPr>
          <a:xfrm>
            <a:off x="0" y="1574405"/>
            <a:ext cx="3431569" cy="535027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523497" y="1648703"/>
            <a:ext cx="8318752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Karty C – </a:t>
            </a:r>
            <a:r>
              <a:rPr lang="sk-SK" sz="2800" u="sng" dirty="0" smtClean="0"/>
              <a:t>výrazy vo vopred určenom farebnom </a:t>
            </a:r>
            <a:r>
              <a:rPr lang="sk-SK" sz="2800" u="sng" dirty="0" smtClean="0">
                <a:solidFill>
                  <a:srgbClr val="FFFF66"/>
                </a:solidFill>
              </a:rPr>
              <a:t>p</a:t>
            </a:r>
            <a:r>
              <a:rPr lang="sk-SK" sz="2800" u="sng" dirty="0" smtClean="0">
                <a:solidFill>
                  <a:srgbClr val="FFCC00"/>
                </a:solidFill>
              </a:rPr>
              <a:t>o</a:t>
            </a:r>
            <a:r>
              <a:rPr lang="sk-SK" sz="2800" u="sng" dirty="0" smtClean="0">
                <a:solidFill>
                  <a:srgbClr val="92D050"/>
                </a:solidFill>
              </a:rPr>
              <a:t>l</a:t>
            </a:r>
            <a:r>
              <a:rPr lang="sk-SK" sz="2800" u="sng" dirty="0" smtClean="0">
                <a:solidFill>
                  <a:srgbClr val="FF0000"/>
                </a:solidFill>
              </a:rPr>
              <a:t>i</a:t>
            </a:r>
          </a:p>
          <a:p>
            <a:endParaRPr lang="sk-SK" sz="1200" dirty="0"/>
          </a:p>
          <a:p>
            <a:r>
              <a:rPr lang="sk-SK" sz="2800" dirty="0" smtClean="0"/>
              <a:t>- Učiteľ sa rozhodne, komu dá kartu, t. j. kto z triedy </a:t>
            </a:r>
          </a:p>
          <a:p>
            <a:r>
              <a:rPr lang="sk-SK" sz="2800" dirty="0" smtClean="0"/>
              <a:t>bude úlohu riešiť (max. 1 až 5 žiakov) a rozhodne,</a:t>
            </a:r>
          </a:p>
          <a:p>
            <a:r>
              <a:rPr lang="sk-SK" sz="2800" dirty="0"/>
              <a:t>v</a:t>
            </a:r>
            <a:r>
              <a:rPr lang="sk-SK" sz="2800" dirty="0" smtClean="0"/>
              <a:t>ýrazy z ktorého tematického poľa bude žiak opisovať.</a:t>
            </a:r>
          </a:p>
          <a:p>
            <a:r>
              <a:rPr lang="sk-SK" sz="2800" dirty="0" smtClean="0"/>
              <a:t>- Ostatní žiaci v triede hádajú podľa opisu opisovaný(é)</a:t>
            </a:r>
          </a:p>
          <a:p>
            <a:r>
              <a:rPr lang="sk-SK" sz="2800" dirty="0"/>
              <a:t>v</a:t>
            </a:r>
            <a:r>
              <a:rPr lang="sk-SK" sz="2800" dirty="0" smtClean="0"/>
              <a:t>ýraz(y).  </a:t>
            </a:r>
          </a:p>
          <a:p>
            <a:r>
              <a:rPr lang="sk-SK" sz="2800" dirty="0" smtClean="0"/>
              <a:t>- V opise nesmie žiak použiť slovný základ slov na karte.</a:t>
            </a:r>
          </a:p>
          <a:p>
            <a:r>
              <a:rPr lang="sk-SK" sz="2800" dirty="0" smtClean="0"/>
              <a:t>- Úspešný </a:t>
            </a:r>
            <a:r>
              <a:rPr lang="sk-SK" sz="2800" dirty="0" smtClean="0"/>
              <a:t>žiak môže získať na hodine plusový bod. </a:t>
            </a:r>
            <a:endParaRPr lang="sk-SK" sz="2800" dirty="0"/>
          </a:p>
          <a:p>
            <a:r>
              <a:rPr lang="sk-SK" sz="2800" dirty="0" smtClean="0"/>
              <a:t>Zbieraním plusových bodov </a:t>
            </a:r>
            <a:r>
              <a:rPr lang="sk-SK" sz="2800" dirty="0" smtClean="0"/>
              <a:t>získa </a:t>
            </a:r>
            <a:r>
              <a:rPr lang="sk-SK" sz="2800" u="sng" dirty="0" smtClean="0"/>
              <a:t>známku výborný.</a:t>
            </a:r>
            <a:endParaRPr lang="sk-SK" sz="2800" u="sng" dirty="0" smtClean="0"/>
          </a:p>
          <a:p>
            <a:r>
              <a:rPr lang="sk-SK" sz="2400" dirty="0" smtClean="0"/>
              <a:t>(Odporúčame </a:t>
            </a:r>
            <a:r>
              <a:rPr lang="sk-SK" sz="2400" dirty="0" smtClean="0"/>
              <a:t>5 bodov – výborný). </a:t>
            </a:r>
            <a:r>
              <a:rPr lang="sk-SK" sz="2800" u="sng" dirty="0" smtClean="0">
                <a:solidFill>
                  <a:srgbClr val="FFFF66"/>
                </a:solidFill>
              </a:rPr>
              <a:t>Ak nik neuhádne – 0 b</a:t>
            </a:r>
            <a:r>
              <a:rPr lang="sk-SK" sz="2800" u="sng" dirty="0" smtClean="0">
                <a:solidFill>
                  <a:srgbClr val="FFFF66"/>
                </a:solidFill>
              </a:rPr>
              <a:t>.</a:t>
            </a:r>
          </a:p>
          <a:p>
            <a:endParaRPr lang="sk-SK" sz="2800" dirty="0" smtClean="0">
              <a:solidFill>
                <a:srgbClr val="FFFF66"/>
              </a:solidFill>
            </a:endParaRPr>
          </a:p>
        </p:txBody>
      </p:sp>
      <p:sp>
        <p:nvSpPr>
          <p:cNvPr id="5" name="Nadpis 5"/>
          <p:cNvSpPr txBox="1">
            <a:spLocks/>
          </p:cNvSpPr>
          <p:nvPr/>
        </p:nvSpPr>
        <p:spPr>
          <a:xfrm>
            <a:off x="999071" y="330042"/>
            <a:ext cx="10364452" cy="16050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 smtClean="0">
                <a:solidFill>
                  <a:srgbClr val="FFFF00"/>
                </a:solidFill>
              </a:rPr>
              <a:t>Rozcvička na začiatku hodiny</a:t>
            </a:r>
            <a:endParaRPr lang="sk-SK" sz="5400" dirty="0">
              <a:solidFill>
                <a:srgbClr val="FFFF00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0" y="989630"/>
            <a:ext cx="4629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rgbClr val="FFFF00"/>
                </a:solidFill>
              </a:rPr>
              <a:t>Motivačná p</a:t>
            </a:r>
            <a:r>
              <a:rPr lang="sk-SK" sz="3200" b="1" dirty="0" smtClean="0">
                <a:solidFill>
                  <a:srgbClr val="FFFF00"/>
                </a:solidFill>
              </a:rPr>
              <a:t>äťminútovka</a:t>
            </a:r>
            <a:endParaRPr lang="sk-SK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9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913774" y="321469"/>
            <a:ext cx="10364452" cy="1605094"/>
          </a:xfrm>
        </p:spPr>
        <p:txBody>
          <a:bodyPr>
            <a:normAutofit/>
          </a:bodyPr>
          <a:lstStyle/>
          <a:p>
            <a:r>
              <a:rPr lang="sk-SK" sz="5400" dirty="0" err="1" smtClean="0">
                <a:solidFill>
                  <a:srgbClr val="FFFF00"/>
                </a:solidFill>
              </a:rPr>
              <a:t>Hydrogénius</a:t>
            </a:r>
            <a:r>
              <a:rPr lang="sk-SK" sz="5400" dirty="0" smtClean="0">
                <a:solidFill>
                  <a:srgbClr val="FFFF00"/>
                </a:solidFill>
              </a:rPr>
              <a:t> s hracím plánom</a:t>
            </a:r>
            <a:endParaRPr lang="sk-SK" sz="5400" dirty="0">
              <a:solidFill>
                <a:srgbClr val="FFFF00"/>
              </a:solidFill>
            </a:endParaRPr>
          </a:p>
        </p:txBody>
      </p:sp>
      <p:sp>
        <p:nvSpPr>
          <p:cNvPr id="2" name="Zástupný objekt pre text 1"/>
          <p:cNvSpPr>
            <a:spLocks noGrp="1"/>
          </p:cNvSpPr>
          <p:nvPr>
            <p:ph type="body" sz="half" idx="15"/>
          </p:nvPr>
        </p:nvSpPr>
        <p:spPr>
          <a:xfrm>
            <a:off x="625011" y="1616899"/>
            <a:ext cx="10941978" cy="796438"/>
          </a:xfrm>
        </p:spPr>
        <p:txBody>
          <a:bodyPr>
            <a:noAutofit/>
          </a:bodyPr>
          <a:lstStyle/>
          <a:p>
            <a:r>
              <a:rPr lang="sk-SK" sz="2800" b="1" dirty="0" smtClean="0">
                <a:solidFill>
                  <a:srgbClr val="FFFFCC"/>
                </a:solidFill>
              </a:rPr>
              <a:t>Možnosti znázornenia slov a výrazov na kartách a, b, c</a:t>
            </a:r>
            <a:endParaRPr lang="sk-SK" sz="2800" b="1" dirty="0">
              <a:solidFill>
                <a:srgbClr val="FFFFCC"/>
              </a:solidFill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493159" y="2413337"/>
            <a:ext cx="1106526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>
                <a:solidFill>
                  <a:srgbClr val="66FF33"/>
                </a:solidFill>
              </a:rPr>
              <a:t>OPIS</a:t>
            </a:r>
            <a:r>
              <a:rPr lang="sk-SK" sz="3200" b="1" dirty="0" smtClean="0"/>
              <a:t> </a:t>
            </a:r>
            <a:r>
              <a:rPr lang="sk-SK" sz="3200" dirty="0"/>
              <a:t>(opisné vyjadrenia, nápovede, synonymá, protiklady, </a:t>
            </a:r>
            <a:r>
              <a:rPr lang="sk-SK" sz="3200" u="sng" dirty="0"/>
              <a:t>nepoužiť slovný základ hádaného slova</a:t>
            </a:r>
            <a:r>
              <a:rPr lang="sk-SK" sz="3200" dirty="0"/>
              <a:t>) </a:t>
            </a:r>
            <a:r>
              <a:rPr lang="sk-SK" sz="3200" b="1" dirty="0">
                <a:solidFill>
                  <a:srgbClr val="66FF33"/>
                </a:solidFill>
              </a:rPr>
              <a:t>1 </a:t>
            </a:r>
            <a:r>
              <a:rPr lang="sk-SK" sz="3200" b="1" dirty="0" smtClean="0">
                <a:solidFill>
                  <a:srgbClr val="66FF33"/>
                </a:solidFill>
              </a:rPr>
              <a:t>bod</a:t>
            </a:r>
            <a:endParaRPr lang="sk-SK" sz="3200" dirty="0" smtClean="0"/>
          </a:p>
          <a:p>
            <a:r>
              <a:rPr lang="sk-SK" sz="3200" dirty="0" smtClean="0"/>
              <a:t> </a:t>
            </a:r>
            <a:r>
              <a:rPr lang="sk-SK" sz="900" dirty="0" smtClean="0"/>
              <a:t>   </a:t>
            </a:r>
            <a:endParaRPr lang="sk-SK" sz="1000" dirty="0"/>
          </a:p>
          <a:p>
            <a:r>
              <a:rPr lang="sk-SK" sz="3200" b="1" dirty="0" smtClean="0">
                <a:solidFill>
                  <a:srgbClr val="66FF33"/>
                </a:solidFill>
              </a:rPr>
              <a:t>OTÁZKA - ODPOVEĎ </a:t>
            </a:r>
            <a:r>
              <a:rPr lang="sk-SK" sz="3200" dirty="0"/>
              <a:t>(hráč, ktorý potiahne kartu, po prečítaní úlohy spoluhráčom zadá indíciu približujúcu hľadané slovo (napríklad pre slovo „pstruh“ povie „ryba“). Následne mu spoluhráči kladú otázky k indícii, na ktoré môže odpovedať len slovami „ÁNO“, „NIE“, „ÁNO AJ“, „NEVIEM“ </a:t>
            </a:r>
            <a:r>
              <a:rPr lang="sk-SK" sz="3200" dirty="0" smtClean="0"/>
              <a:t> </a:t>
            </a:r>
            <a:r>
              <a:rPr lang="sk-SK" sz="3200" b="1" dirty="0" smtClean="0">
                <a:solidFill>
                  <a:srgbClr val="66FF33"/>
                </a:solidFill>
              </a:rPr>
              <a:t>1 bod</a:t>
            </a:r>
            <a:r>
              <a:rPr lang="sk-SK" sz="3200" dirty="0" smtClean="0"/>
              <a:t> 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32627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913774" y="2219218"/>
            <a:ext cx="10363826" cy="4351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b="1" dirty="0" smtClean="0">
                <a:solidFill>
                  <a:srgbClr val="66FF33"/>
                </a:solidFill>
              </a:rPr>
              <a:t>scénka </a:t>
            </a:r>
            <a:r>
              <a:rPr lang="sk-SK" sz="2800" b="1" dirty="0">
                <a:solidFill>
                  <a:srgbClr val="66FF33"/>
                </a:solidFill>
              </a:rPr>
              <a:t>- herecké stvárnenie </a:t>
            </a:r>
            <a:r>
              <a:rPr lang="sk-SK" sz="2800" dirty="0"/>
              <a:t>(pohyby, zvuky, mimika, monológ, bez použitia slov na karte alebo ich slovných základov) </a:t>
            </a:r>
            <a:r>
              <a:rPr lang="sk-SK" sz="2800" b="1" dirty="0">
                <a:solidFill>
                  <a:srgbClr val="66FF33"/>
                </a:solidFill>
              </a:rPr>
              <a:t>2 </a:t>
            </a:r>
            <a:r>
              <a:rPr lang="sk-SK" sz="2800" b="1" dirty="0" smtClean="0">
                <a:solidFill>
                  <a:srgbClr val="66FF33"/>
                </a:solidFill>
              </a:rPr>
              <a:t>body</a:t>
            </a:r>
            <a:endParaRPr lang="sk-SK" sz="2800" dirty="0"/>
          </a:p>
          <a:p>
            <a:endParaRPr lang="sk-SK" dirty="0" smtClean="0"/>
          </a:p>
          <a:p>
            <a:pPr marL="0" indent="0">
              <a:buNone/>
            </a:pPr>
            <a:r>
              <a:rPr lang="sk-SK" sz="2800" b="1" dirty="0">
                <a:solidFill>
                  <a:srgbClr val="66FF33"/>
                </a:solidFill>
              </a:rPr>
              <a:t>pantomíma </a:t>
            </a:r>
            <a:r>
              <a:rPr lang="sk-SK" sz="2800" dirty="0"/>
              <a:t>(pohyb, mimika, gestikulácia, bez použitia zvukov a pomôcok) </a:t>
            </a:r>
            <a:r>
              <a:rPr lang="sk-SK" sz="2800" b="1" dirty="0">
                <a:solidFill>
                  <a:srgbClr val="66FF33"/>
                </a:solidFill>
              </a:rPr>
              <a:t>3 </a:t>
            </a:r>
            <a:r>
              <a:rPr lang="sk-SK" sz="2800" b="1" dirty="0" smtClean="0">
                <a:solidFill>
                  <a:srgbClr val="66FF33"/>
                </a:solidFill>
              </a:rPr>
              <a:t>body</a:t>
            </a:r>
            <a:endParaRPr lang="sk-SK" sz="2800" dirty="0"/>
          </a:p>
          <a:p>
            <a:endParaRPr lang="sk-SK" sz="2800" dirty="0"/>
          </a:p>
        </p:txBody>
      </p:sp>
      <p:sp>
        <p:nvSpPr>
          <p:cNvPr id="6" name="Nadpis 5"/>
          <p:cNvSpPr txBox="1">
            <a:spLocks/>
          </p:cNvSpPr>
          <p:nvPr/>
        </p:nvSpPr>
        <p:spPr>
          <a:xfrm>
            <a:off x="913774" y="321469"/>
            <a:ext cx="10364452" cy="1605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smtClean="0">
                <a:solidFill>
                  <a:srgbClr val="FFFF00"/>
                </a:solidFill>
              </a:rPr>
              <a:t>Hydrogénius s hracím plánom</a:t>
            </a:r>
            <a:endParaRPr lang="sk-SK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1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149" y="766435"/>
            <a:ext cx="10364451" cy="766530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00B0F0"/>
                </a:solidFill>
              </a:rPr>
              <a:t>Slovenský vodohospodársky podnik, š. p. </a:t>
            </a:r>
            <a:br>
              <a:rPr lang="sk-SK" dirty="0" smtClean="0">
                <a:solidFill>
                  <a:srgbClr val="00B0F0"/>
                </a:solidFill>
              </a:rPr>
            </a:br>
            <a:endParaRPr lang="sk-SK" dirty="0">
              <a:solidFill>
                <a:srgbClr val="00B0F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913774" y="2364180"/>
            <a:ext cx="10363826" cy="3686996"/>
          </a:xfrm>
        </p:spPr>
        <p:txBody>
          <a:bodyPr>
            <a:normAutofit/>
          </a:bodyPr>
          <a:lstStyle/>
          <a:p>
            <a:r>
              <a:rPr lang="sk-SK" sz="2800" dirty="0"/>
              <a:t>Správca vodohospodársky významných vodných tokov a povodí na Slovensku</a:t>
            </a:r>
          </a:p>
          <a:p>
            <a:r>
              <a:rPr lang="sk-SK" sz="2800" dirty="0"/>
              <a:t>Kvantita a kvalita povrchových a podzemných vôd</a:t>
            </a:r>
          </a:p>
          <a:p>
            <a:r>
              <a:rPr lang="sk-SK" sz="2800" dirty="0"/>
              <a:t>Protipovodňová ochrana</a:t>
            </a:r>
          </a:p>
          <a:p>
            <a:r>
              <a:rPr lang="sk-SK" sz="2800" dirty="0"/>
              <a:t>Vytváranie plavebných podmienok</a:t>
            </a:r>
          </a:p>
          <a:p>
            <a:r>
              <a:rPr lang="sk-SK" sz="2800" dirty="0"/>
              <a:t>Zabezpečovacie práce počas povodní</a:t>
            </a:r>
          </a:p>
          <a:p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4902867" y="1180587"/>
            <a:ext cx="21483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4400" dirty="0"/>
              <a:t>Kto sme?</a:t>
            </a:r>
          </a:p>
        </p:txBody>
      </p:sp>
    </p:spTree>
    <p:extLst>
      <p:ext uri="{BB962C8B-B14F-4D97-AF65-F5344CB8AC3E}">
        <p14:creationId xmlns:p14="http://schemas.microsoft.com/office/powerpoint/2010/main" val="367638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913774" y="1926563"/>
            <a:ext cx="10363826" cy="52164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b="1" dirty="0" smtClean="0">
                <a:solidFill>
                  <a:srgbClr val="66FF33"/>
                </a:solidFill>
              </a:rPr>
              <a:t>kresba</a:t>
            </a:r>
            <a:r>
              <a:rPr lang="sk-SK" sz="2800" b="1" dirty="0" smtClean="0"/>
              <a:t> </a:t>
            </a:r>
            <a:r>
              <a:rPr lang="sk-SK" sz="2800" dirty="0"/>
              <a:t>– slovo alebo slovný výraz – môžete spoluhráčov naviesť na správnu odpoveď rýchlou kresbou alebo náčrtom, bez napísania slovného základu hádaného slova/slovného spojenia) </a:t>
            </a:r>
            <a:r>
              <a:rPr lang="sk-SK" sz="2800" b="1" dirty="0">
                <a:solidFill>
                  <a:srgbClr val="66FF33"/>
                </a:solidFill>
              </a:rPr>
              <a:t>3 </a:t>
            </a:r>
            <a:r>
              <a:rPr lang="sk-SK" sz="2800" b="1" dirty="0" smtClean="0">
                <a:solidFill>
                  <a:srgbClr val="66FF33"/>
                </a:solidFill>
              </a:rPr>
              <a:t>body</a:t>
            </a:r>
          </a:p>
          <a:p>
            <a:endParaRPr lang="sk-SK" sz="2800" b="1" dirty="0" smtClean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sk-SK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potrebujete</a:t>
            </a:r>
            <a:r>
              <a:rPr lang="sk-SK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: papier + ceruzka/pero, </a:t>
            </a:r>
            <a:r>
              <a:rPr lang="sk-SK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(prípadne </a:t>
            </a:r>
            <a:r>
              <a:rPr lang="sk-SK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interaktívna tabuľa, </a:t>
            </a:r>
            <a:r>
              <a:rPr lang="sk-SK" i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flipchart</a:t>
            </a:r>
            <a:r>
              <a:rPr lang="sk-SK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s papierom a fixkami</a:t>
            </a:r>
            <a:r>
              <a:rPr lang="sk-SK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 alebo </a:t>
            </a:r>
            <a:r>
              <a:rPr lang="sk-SK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bežná školská tabuľa a krieda, alebo iná forma grafického </a:t>
            </a:r>
            <a:r>
              <a:rPr lang="sk-SK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znázornenia)</a:t>
            </a:r>
          </a:p>
          <a:p>
            <a:pPr marL="0" indent="0">
              <a:buNone/>
            </a:pPr>
            <a:r>
              <a:rPr lang="sk-SK" sz="2800" b="1" dirty="0" smtClean="0">
                <a:solidFill>
                  <a:srgbClr val="FFFF00"/>
                </a:solidFill>
              </a:rPr>
              <a:t>....Časový limit....</a:t>
            </a:r>
            <a:endParaRPr lang="sk-SK" sz="2800" b="1" dirty="0">
              <a:solidFill>
                <a:srgbClr val="FFFF00"/>
              </a:solidFill>
            </a:endParaRPr>
          </a:p>
          <a:p>
            <a:endParaRPr lang="sk-SK" dirty="0"/>
          </a:p>
        </p:txBody>
      </p:sp>
      <p:sp>
        <p:nvSpPr>
          <p:cNvPr id="4" name="Nadpis 5"/>
          <p:cNvSpPr>
            <a:spLocks noGrp="1"/>
          </p:cNvSpPr>
          <p:nvPr>
            <p:ph type="title"/>
          </p:nvPr>
        </p:nvSpPr>
        <p:spPr>
          <a:xfrm>
            <a:off x="913774" y="321469"/>
            <a:ext cx="10364452" cy="1605094"/>
          </a:xfrm>
        </p:spPr>
        <p:txBody>
          <a:bodyPr>
            <a:normAutofit/>
          </a:bodyPr>
          <a:lstStyle/>
          <a:p>
            <a:r>
              <a:rPr lang="sk-SK" sz="5400" dirty="0" err="1" smtClean="0">
                <a:solidFill>
                  <a:srgbClr val="FFFF00"/>
                </a:solidFill>
              </a:rPr>
              <a:t>Hydrogénius</a:t>
            </a:r>
            <a:endParaRPr lang="sk-SK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6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626533" y="-118533"/>
            <a:ext cx="1136226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5400" dirty="0" smtClean="0">
              <a:sym typeface="Wingdings" panose="05000000000000000000" pitchFamily="2" charset="2"/>
            </a:endParaRPr>
          </a:p>
          <a:p>
            <a:r>
              <a:rPr lang="sk-SK" sz="5400" dirty="0" smtClean="0">
                <a:solidFill>
                  <a:srgbClr val="FFFF66"/>
                </a:solidFill>
                <a:sym typeface="Wingdings" panose="05000000000000000000" pitchFamily="2" charset="2"/>
              </a:rPr>
              <a:t>         Ďakujem Vám </a:t>
            </a:r>
            <a:r>
              <a:rPr lang="sk-SK" sz="5400" dirty="0" smtClean="0">
                <a:solidFill>
                  <a:srgbClr val="FFFF66"/>
                </a:solidFill>
              </a:rPr>
              <a:t>za pozornosť... </a:t>
            </a:r>
          </a:p>
          <a:p>
            <a:endParaRPr lang="sk-SK" sz="2800" dirty="0"/>
          </a:p>
          <a:p>
            <a:r>
              <a:rPr lang="sk-SK" sz="5400" dirty="0" smtClean="0"/>
              <a:t>Držím </a:t>
            </a:r>
            <a:r>
              <a:rPr lang="sk-SK" sz="5400" dirty="0"/>
              <a:t>palce</a:t>
            </a:r>
            <a:r>
              <a:rPr lang="sk-SK" sz="5400" dirty="0" smtClean="0"/>
              <a:t>!</a:t>
            </a:r>
            <a:r>
              <a:rPr lang="sk-SK" sz="5400" dirty="0">
                <a:sym typeface="Wingdings" panose="05000000000000000000" pitchFamily="2" charset="2"/>
              </a:rPr>
              <a:t> </a:t>
            </a:r>
            <a:r>
              <a:rPr lang="sk-SK" sz="5400" dirty="0">
                <a:solidFill>
                  <a:srgbClr val="FFFF66"/>
                </a:solidFill>
                <a:sym typeface="Wingdings" panose="05000000000000000000" pitchFamily="2" charset="2"/>
              </a:rPr>
              <a:t></a:t>
            </a:r>
            <a:endParaRPr lang="sk-SK" sz="5400" dirty="0" smtClean="0">
              <a:solidFill>
                <a:srgbClr val="FFFF66"/>
              </a:solidFill>
            </a:endParaRPr>
          </a:p>
          <a:p>
            <a:endParaRPr lang="sk-SK" sz="5400" dirty="0"/>
          </a:p>
          <a:p>
            <a:r>
              <a:rPr lang="sk-SK" sz="5400" dirty="0" smtClean="0"/>
              <a:t>Prajem </a:t>
            </a:r>
            <a:r>
              <a:rPr lang="sk-SK" sz="5400" dirty="0"/>
              <a:t>všetkým veselú zábavu.</a:t>
            </a:r>
          </a:p>
          <a:p>
            <a:endParaRPr lang="sk-SK" sz="5400" dirty="0">
              <a:sym typeface="Wingdings" panose="05000000000000000000" pitchFamily="2" charset="2"/>
            </a:endParaRPr>
          </a:p>
          <a:p>
            <a:r>
              <a:rPr lang="sk-SK" sz="5400" dirty="0" smtClean="0">
                <a:solidFill>
                  <a:srgbClr val="FFFF66"/>
                </a:solidFill>
                <a:sym typeface="Wingdings" panose="05000000000000000000" pitchFamily="2" charset="2"/>
              </a:rPr>
              <a:t>Koniec prezentácie – začiatok hry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10135220" y="5172995"/>
            <a:ext cx="8338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6000" dirty="0">
                <a:solidFill>
                  <a:srgbClr val="FFFF66"/>
                </a:solidFill>
                <a:sym typeface="Wingdings" panose="05000000000000000000" pitchFamily="2" charset="2"/>
              </a:rPr>
              <a:t></a:t>
            </a:r>
            <a:endParaRPr lang="sk-SK" sz="6000" dirty="0"/>
          </a:p>
        </p:txBody>
      </p:sp>
    </p:spTree>
    <p:extLst>
      <p:ext uri="{BB962C8B-B14F-4D97-AF65-F5344CB8AC3E}">
        <p14:creationId xmlns:p14="http://schemas.microsoft.com/office/powerpoint/2010/main" val="133535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00"/>
                            </p:stCondLst>
                            <p:childTnLst>
                              <p:par>
                                <p:cTn id="12" presetID="3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 0.017 -0.065 0.017 -0.065 C 0.034 -0.118 0.061 -0.139 0.1 -0.139 C 0.12 -0.139 0.138 -0.131 0.152 -0.118 C 0.162 -0.109 0.174 -0.104 0.187 -0.104 C 0.212 -0.104 0.233 -0.122 0.241 -0.148 C 0.241 -0.148 0.25 -0.179 0.25 -0.179 C 0.25 -0.179 0.232 -0.113 0.232 -0.113 C 0.215 -0.061 0.188 -0.04 0.15 -0.04 C 0.13 -0.04 0.111 -0.048 0.096 -0.062 C 0.087 -0.07 0.075 -0.075 0.063 -0.075 C 0.038 -0.075 0.017 -0.057 0.009 -0.031 C 0.009 -0.031 0 0 0 0 Z" pathEditMode="relative" ptsTypes="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004750" y="2777067"/>
            <a:ext cx="977053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6000" dirty="0" smtClean="0">
              <a:sym typeface="Wingdings" panose="05000000000000000000" pitchFamily="2" charset="2"/>
            </a:endParaRPr>
          </a:p>
          <a:p>
            <a:r>
              <a:rPr lang="sk-SK" sz="4400" dirty="0" smtClean="0">
                <a:sym typeface="Wingdings" panose="05000000000000000000" pitchFamily="2" charset="2"/>
              </a:rPr>
              <a:t>Ing. Mária Grebeňová-</a:t>
            </a:r>
            <a:r>
              <a:rPr lang="sk-SK" sz="4400" dirty="0" err="1" smtClean="0">
                <a:sym typeface="Wingdings" panose="05000000000000000000" pitchFamily="2" charset="2"/>
              </a:rPr>
              <a:t>Laczová</a:t>
            </a:r>
            <a:r>
              <a:rPr lang="sk-SK" sz="4400" dirty="0" smtClean="0">
                <a:sym typeface="Wingdings" panose="05000000000000000000" pitchFamily="2" charset="2"/>
              </a:rPr>
              <a:t>, SVP, š. p. </a:t>
            </a:r>
          </a:p>
          <a:p>
            <a:r>
              <a:rPr lang="sk-SK" sz="4000" dirty="0">
                <a:solidFill>
                  <a:srgbClr val="00FFFF"/>
                </a:solidFill>
                <a:sym typeface="Wingdings" panose="05000000000000000000" pitchFamily="2" charset="2"/>
                <a:hlinkClick r:id="rId2"/>
              </a:rPr>
              <a:t>m</a:t>
            </a:r>
            <a:r>
              <a:rPr lang="sk-SK" sz="4000" dirty="0" smtClean="0">
                <a:solidFill>
                  <a:srgbClr val="00FFFF"/>
                </a:solidFill>
                <a:sym typeface="Wingdings" panose="05000000000000000000" pitchFamily="2" charset="2"/>
                <a:hlinkClick r:id="rId2"/>
              </a:rPr>
              <a:t>aria.grebenova@svp.sk</a:t>
            </a:r>
            <a:r>
              <a:rPr lang="sk-SK" sz="4000" dirty="0" smtClean="0">
                <a:sym typeface="Wingdings" panose="05000000000000000000" pitchFamily="2" charset="2"/>
              </a:rPr>
              <a:t>, tel. 0911 085 515</a:t>
            </a:r>
            <a:endParaRPr lang="sk-SK" sz="4000" dirty="0">
              <a:sym typeface="Wingdings" panose="05000000000000000000" pitchFamily="2" charset="2"/>
            </a:endParaRPr>
          </a:p>
          <a:p>
            <a:endParaRPr lang="sk-SK" sz="6000" dirty="0"/>
          </a:p>
        </p:txBody>
      </p:sp>
      <p:sp>
        <p:nvSpPr>
          <p:cNvPr id="5" name="BlokTextu 4"/>
          <p:cNvSpPr txBox="1"/>
          <p:nvPr/>
        </p:nvSpPr>
        <p:spPr>
          <a:xfrm>
            <a:off x="1761068" y="1507067"/>
            <a:ext cx="87382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Buďte</a:t>
            </a:r>
            <a:r>
              <a:rPr lang="sk-SK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6000" b="1" dirty="0" err="1">
                <a:solidFill>
                  <a:srgbClr val="66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hydro</a:t>
            </a:r>
            <a:r>
              <a:rPr lang="sk-SK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sk-SK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geniálni</a:t>
            </a:r>
            <a:r>
              <a:rPr lang="sk-SK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6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sk-SK" sz="48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sk-SK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1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2814" y="487889"/>
            <a:ext cx="10364451" cy="1596177"/>
          </a:xfrm>
        </p:spPr>
        <p:txBody>
          <a:bodyPr/>
          <a:lstStyle/>
          <a:p>
            <a:r>
              <a:rPr lang="sk-SK" sz="4000" dirty="0">
                <a:solidFill>
                  <a:srgbClr val="FFFF00"/>
                </a:solidFill>
              </a:rPr>
              <a:t>Prečo sa venujeme </a:t>
            </a:r>
            <a:r>
              <a:rPr lang="sk-SK" sz="4000" dirty="0" err="1">
                <a:solidFill>
                  <a:srgbClr val="FFFF00"/>
                </a:solidFill>
              </a:rPr>
              <a:t>VZDELáVACím</a:t>
            </a:r>
            <a:r>
              <a:rPr lang="sk-SK" sz="4000" dirty="0">
                <a:solidFill>
                  <a:srgbClr val="FFFF00"/>
                </a:solidFill>
              </a:rPr>
              <a:t> aktivitám? </a:t>
            </a:r>
            <a:r>
              <a:rPr lang="sk-SK" sz="4000" dirty="0" smtClean="0"/>
              <a:t/>
            </a:r>
            <a:br>
              <a:rPr lang="sk-SK" sz="4000" dirty="0" smtClean="0"/>
            </a:br>
            <a:r>
              <a:rPr lang="sk-SK" sz="1400" dirty="0" smtClean="0"/>
              <a:t>   </a:t>
            </a:r>
            <a:r>
              <a:rPr lang="sk-SK" sz="4000" dirty="0" smtClean="0"/>
              <a:t/>
            </a:r>
            <a:br>
              <a:rPr lang="sk-SK" sz="4000" dirty="0" smtClean="0"/>
            </a:br>
            <a:r>
              <a:rPr lang="sk-SK" sz="2400" dirty="0" smtClean="0"/>
              <a:t>(</a:t>
            </a:r>
            <a:r>
              <a:rPr lang="sk-SK" sz="2400" dirty="0"/>
              <a:t>MŠ, ZŠ, VŠ, </a:t>
            </a:r>
            <a:r>
              <a:rPr lang="sk-SK" sz="2400" dirty="0" err="1"/>
              <a:t>VEREJNOSť</a:t>
            </a:r>
            <a:r>
              <a:rPr lang="sk-SK" sz="2400" dirty="0"/>
              <a:t>)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104503" y="2367092"/>
            <a:ext cx="11861074" cy="4490908"/>
          </a:xfrm>
        </p:spPr>
        <p:txBody>
          <a:bodyPr>
            <a:normAutofit fontScale="92500"/>
          </a:bodyPr>
          <a:lstStyle/>
          <a:p>
            <a:pPr marL="342900" lvl="0" indent="-342900" defTabSz="457200">
              <a:lnSpc>
                <a:spcPct val="150000"/>
              </a:lnSpc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sk-SK" sz="2800" cap="non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Vzťah k </a:t>
            </a:r>
            <a:r>
              <a:rPr lang="sk-SK" sz="2800" cap="non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okolitému životnému prostrediu vodných tokov, </a:t>
            </a:r>
            <a:r>
              <a:rPr lang="sk-SK" sz="2800" cap="none" dirty="0">
                <a:solidFill>
                  <a:srgbClr val="66FF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čistota v okolí riek, potokov, bystrín, prameňov, </a:t>
            </a:r>
            <a:r>
              <a:rPr lang="sk-SK" sz="2800" cap="none" dirty="0" smtClean="0">
                <a:solidFill>
                  <a:srgbClr val="66FF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vodných </a:t>
            </a:r>
            <a:r>
              <a:rPr lang="sk-SK" sz="2800" cap="none" dirty="0">
                <a:solidFill>
                  <a:srgbClr val="66FF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vodárenských nádrží</a:t>
            </a:r>
          </a:p>
          <a:p>
            <a:pPr marL="342900" lvl="0" indent="-342900" defTabSz="457200">
              <a:lnSpc>
                <a:spcPct val="150000"/>
              </a:lnSpc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sk-SK" sz="2800" cap="non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Poznanie vzťahov a zákonitostí v prírode, </a:t>
            </a:r>
            <a:r>
              <a:rPr lang="sk-SK" sz="2800" cap="none" dirty="0" smtClean="0">
                <a:solidFill>
                  <a:srgbClr val="66FF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vplyvy s dosahom na čistotu vôd</a:t>
            </a:r>
          </a:p>
          <a:p>
            <a:pPr marL="342900" lvl="0" indent="-342900" defTabSz="457200">
              <a:lnSpc>
                <a:spcPct val="150000"/>
              </a:lnSpc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sk-SK" sz="2800" cap="none" dirty="0" smtClean="0">
                <a:solidFill>
                  <a:srgbClr val="00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Porozumenie </a:t>
            </a:r>
            <a:r>
              <a:rPr lang="sk-SK" sz="2800" cap="none" dirty="0">
                <a:solidFill>
                  <a:srgbClr val="00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práci vodohospodárov</a:t>
            </a:r>
          </a:p>
          <a:p>
            <a:pPr marL="342900" lvl="0" indent="-342900" defTabSz="457200">
              <a:lnSpc>
                <a:spcPct val="150000"/>
              </a:lnSpc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sk-SK" sz="2800" cap="non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Vzbudenie záujmu o </a:t>
            </a:r>
            <a:r>
              <a:rPr lang="sk-SK" sz="2800" cap="none" dirty="0">
                <a:solidFill>
                  <a:srgbClr val="00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štúdium vodného hospodárstva a vodných stavieb</a:t>
            </a:r>
          </a:p>
          <a:p>
            <a:pPr marL="342900" lvl="0" indent="-342900" defTabSz="457200">
              <a:lnSpc>
                <a:spcPct val="150000"/>
              </a:lnSpc>
              <a:buClr>
                <a:srgbClr val="B31166"/>
              </a:buClr>
              <a:buSzPct val="80000"/>
              <a:buFont typeface="Wingdings 3" charset="2"/>
              <a:buChar char=""/>
            </a:pPr>
            <a:r>
              <a:rPr lang="sk-SK" sz="2800" cap="non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Identifikácia podniku a </a:t>
            </a:r>
            <a:r>
              <a:rPr lang="sk-SK" sz="2800" cap="non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odlíšenie od iných</a:t>
            </a:r>
            <a:endParaRPr lang="sk-SK" sz="2800" cap="non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25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jekt pre obsah 9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397"/>
          <a:stretch/>
        </p:blipFill>
        <p:spPr>
          <a:xfrm>
            <a:off x="-376184" y="2762331"/>
            <a:ext cx="3556891" cy="3495955"/>
          </a:xfrm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3"/>
          <a:srcRect l="16603" t="6884" r="22998" b="1502"/>
          <a:stretch/>
        </p:blipFill>
        <p:spPr>
          <a:xfrm>
            <a:off x="2803428" y="2304633"/>
            <a:ext cx="3694283" cy="28870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smtClean="0">
                <a:solidFill>
                  <a:srgbClr val="FFFF00"/>
                </a:solidFill>
              </a:rPr>
              <a:t>Kde a kedy </a:t>
            </a:r>
            <a:r>
              <a:rPr lang="sk-SK" b="1" dirty="0">
                <a:solidFill>
                  <a:srgbClr val="FFFF00"/>
                </a:solidFill>
              </a:rPr>
              <a:t>sa </a:t>
            </a:r>
            <a:r>
              <a:rPr lang="sk-SK" b="1" dirty="0" smtClean="0">
                <a:solidFill>
                  <a:srgbClr val="FFFF00"/>
                </a:solidFill>
              </a:rPr>
              <a:t>venujeme „</a:t>
            </a:r>
            <a:r>
              <a:rPr lang="sk-SK" b="1" dirty="0" err="1" smtClean="0">
                <a:solidFill>
                  <a:srgbClr val="FFFF00"/>
                </a:solidFill>
              </a:rPr>
              <a:t>envirohrám</a:t>
            </a:r>
            <a:r>
              <a:rPr lang="sk-SK" b="1" dirty="0" smtClean="0">
                <a:solidFill>
                  <a:srgbClr val="FFFF00"/>
                </a:solidFill>
              </a:rPr>
              <a:t>“? </a:t>
            </a:r>
            <a:r>
              <a:rPr lang="sk-SK" b="1" dirty="0"/>
              <a:t/>
            </a:r>
            <a:br>
              <a:rPr lang="sk-SK" b="1" dirty="0"/>
            </a:br>
            <a:r>
              <a:rPr lang="sk-SK" sz="1200" dirty="0"/>
              <a:t>   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pic>
        <p:nvPicPr>
          <p:cNvPr id="25" name="Obrázok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39" b="17972"/>
          <a:stretch/>
        </p:blipFill>
        <p:spPr>
          <a:xfrm>
            <a:off x="1571778" y="2560395"/>
            <a:ext cx="4601330" cy="2584046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19771" y="1682799"/>
            <a:ext cx="89460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chemeClr val="accent1"/>
                </a:solidFill>
              </a:rPr>
              <a:t>SDV</a:t>
            </a:r>
            <a:endParaRPr lang="sk-SK" b="1" dirty="0">
              <a:solidFill>
                <a:schemeClr val="accent1"/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850728" y="1682799"/>
            <a:ext cx="176202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chemeClr val="accent1"/>
                </a:solidFill>
              </a:rPr>
              <a:t>Deň</a:t>
            </a:r>
            <a:r>
              <a:rPr lang="sk-SK" dirty="0" smtClean="0">
                <a:solidFill>
                  <a:schemeClr val="accent1"/>
                </a:solidFill>
              </a:rPr>
              <a:t> </a:t>
            </a:r>
            <a:r>
              <a:rPr lang="sk-SK" sz="2800" b="1" dirty="0" smtClean="0">
                <a:solidFill>
                  <a:schemeClr val="accent1"/>
                </a:solidFill>
              </a:rPr>
              <a:t>Zeme</a:t>
            </a:r>
            <a:endParaRPr lang="sk-SK" sz="2800" b="1" dirty="0">
              <a:solidFill>
                <a:schemeClr val="accent1"/>
              </a:solidFill>
            </a:endParaRPr>
          </a:p>
        </p:txBody>
      </p:sp>
      <p:pic>
        <p:nvPicPr>
          <p:cNvPr id="19" name="Obrázok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268" y="2333738"/>
            <a:ext cx="5028987" cy="2828805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8" t="1" r="10977" b="-20"/>
          <a:stretch/>
        </p:blipFill>
        <p:spPr>
          <a:xfrm>
            <a:off x="6846481" y="2627279"/>
            <a:ext cx="4666170" cy="3864908"/>
          </a:xfrm>
          <a:prstGeom prst="rect">
            <a:avLst/>
          </a:prstGeom>
        </p:spPr>
      </p:pic>
      <p:pic>
        <p:nvPicPr>
          <p:cNvPr id="21" name="Obrázok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8" t="10368" r="14408"/>
          <a:stretch/>
        </p:blipFill>
        <p:spPr>
          <a:xfrm>
            <a:off x="6845510" y="2989209"/>
            <a:ext cx="4358226" cy="3243155"/>
          </a:xfrm>
          <a:prstGeom prst="rect">
            <a:avLst/>
          </a:prstGeom>
        </p:spPr>
      </p:pic>
      <p:pic>
        <p:nvPicPr>
          <p:cNvPr id="22" name="Obrázok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63" y="3541444"/>
            <a:ext cx="5024384" cy="2826216"/>
          </a:xfrm>
          <a:prstGeom prst="rect">
            <a:avLst/>
          </a:prstGeom>
        </p:spPr>
      </p:pic>
      <p:pic>
        <p:nvPicPr>
          <p:cNvPr id="24" name="Obrázok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15" y="2968113"/>
            <a:ext cx="4670718" cy="2627279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7309" y="3384603"/>
            <a:ext cx="3895582" cy="2745959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79" y="3900696"/>
            <a:ext cx="4934774" cy="3302925"/>
          </a:xfrm>
          <a:prstGeom prst="rect">
            <a:avLst/>
          </a:prstGeom>
        </p:spPr>
      </p:pic>
      <p:pic>
        <p:nvPicPr>
          <p:cNvPr id="23" name="Obrázok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3" b="12179"/>
          <a:stretch/>
        </p:blipFill>
        <p:spPr>
          <a:xfrm>
            <a:off x="6224038" y="4099423"/>
            <a:ext cx="5604553" cy="2908308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2522366" y="1682799"/>
            <a:ext cx="232104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chemeClr val="accent1"/>
                </a:solidFill>
              </a:rPr>
              <a:t>Danube </a:t>
            </a:r>
            <a:r>
              <a:rPr lang="sk-SK" sz="3200" b="1" dirty="0" err="1" smtClean="0">
                <a:solidFill>
                  <a:schemeClr val="accent1"/>
                </a:solidFill>
              </a:rPr>
              <a:t>Day</a:t>
            </a:r>
            <a:r>
              <a:rPr lang="sk-SK" sz="3200" b="1" dirty="0" smtClean="0">
                <a:solidFill>
                  <a:schemeClr val="accent1"/>
                </a:solidFill>
              </a:rPr>
              <a:t> </a:t>
            </a:r>
            <a:endParaRPr lang="sk-SK" sz="3200" b="1" dirty="0">
              <a:solidFill>
                <a:schemeClr val="accent1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4787160" y="1689903"/>
            <a:ext cx="166423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chemeClr val="accent1"/>
                </a:solidFill>
              </a:rPr>
              <a:t>DOD VN</a:t>
            </a:r>
            <a:endParaRPr lang="sk-SK" sz="3200" b="1" dirty="0">
              <a:solidFill>
                <a:schemeClr val="accent1"/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6387652" y="1697567"/>
            <a:ext cx="417415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sk-SK" sz="3200" b="1" dirty="0" smtClean="0">
                <a:solidFill>
                  <a:schemeClr val="accent1"/>
                </a:solidFill>
              </a:rPr>
              <a:t>Dobrodružstvo s vodou</a:t>
            </a:r>
            <a:endParaRPr lang="sk-SK" sz="3200" b="1" dirty="0">
              <a:solidFill>
                <a:schemeClr val="accent1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10476402" y="1694549"/>
            <a:ext cx="168589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chemeClr val="accent1"/>
                </a:solidFill>
              </a:rPr>
              <a:t>Exkurzie</a:t>
            </a:r>
            <a:endParaRPr lang="sk-SK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sah 1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4"/>
          <a:stretch/>
        </p:blipFill>
        <p:spPr>
          <a:xfrm>
            <a:off x="6829772" y="-14496"/>
            <a:ext cx="5356974" cy="316436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r="13108"/>
          <a:stretch/>
        </p:blipFill>
        <p:spPr>
          <a:xfrm>
            <a:off x="4238304" y="546324"/>
            <a:ext cx="4680148" cy="310140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t="39536" r="7055" b="15109"/>
          <a:stretch/>
        </p:blipFill>
        <p:spPr>
          <a:xfrm>
            <a:off x="6421403" y="5193519"/>
            <a:ext cx="5770597" cy="163961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t="51492" r="47272"/>
          <a:stretch/>
        </p:blipFill>
        <p:spPr>
          <a:xfrm>
            <a:off x="1984572" y="3289379"/>
            <a:ext cx="4973883" cy="2744529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30" y="-19396"/>
            <a:ext cx="5353643" cy="3011424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15" t="25211" r="14546" b="5616"/>
          <a:stretch/>
        </p:blipFill>
        <p:spPr>
          <a:xfrm>
            <a:off x="6076496" y="3006802"/>
            <a:ext cx="6115504" cy="2356635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80" y="64755"/>
            <a:ext cx="3106430" cy="221014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92" y="2280251"/>
            <a:ext cx="4624789" cy="91403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sk-SK" sz="5400" b="1" dirty="0" err="1" smtClean="0">
                <a:solidFill>
                  <a:srgbClr val="FFFF00"/>
                </a:solidFill>
              </a:rPr>
              <a:t>Hydrogénius</a:t>
            </a:r>
            <a:r>
              <a:rPr lang="sk-SK" sz="5400" b="1" dirty="0" smtClean="0">
                <a:solidFill>
                  <a:srgbClr val="FFFF00"/>
                </a:solidFill>
              </a:rPr>
              <a:t>  </a:t>
            </a:r>
            <a:endParaRPr lang="sk-SK" sz="5400" b="1" dirty="0">
              <a:solidFill>
                <a:srgbClr val="FFFF00"/>
              </a:solidFill>
            </a:endParaRPr>
          </a:p>
        </p:txBody>
      </p:sp>
      <p:pic>
        <p:nvPicPr>
          <p:cNvPr id="5" name="Zástupný objekt pre obsah 5"/>
          <p:cNvPicPr>
            <a:picLocks noGrp="1" noChangeAspect="1"/>
          </p:cNvPicPr>
          <p:nvPr>
            <p:ph sz="half" idx="429496729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3929" y="3974936"/>
            <a:ext cx="3620149" cy="2036333"/>
          </a:xfrm>
          <a:prstGeom prst="rect">
            <a:avLst/>
          </a:prstGeom>
        </p:spPr>
      </p:pic>
      <p:sp>
        <p:nvSpPr>
          <p:cNvPr id="16" name="BlokTextu 15"/>
          <p:cNvSpPr txBox="1"/>
          <p:nvPr/>
        </p:nvSpPr>
        <p:spPr>
          <a:xfrm>
            <a:off x="1491458" y="6144716"/>
            <a:ext cx="545373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4000" b="1" dirty="0" smtClean="0">
                <a:solidFill>
                  <a:srgbClr val="FFFF00"/>
                </a:solidFill>
              </a:rPr>
              <a:t>PREMIÉRA</a:t>
            </a:r>
            <a:r>
              <a:rPr lang="sk-SK" sz="3200" b="1" dirty="0" smtClean="0">
                <a:solidFill>
                  <a:srgbClr val="FFFF00"/>
                </a:solidFill>
              </a:rPr>
              <a:t> </a:t>
            </a:r>
            <a:r>
              <a:rPr lang="sk-SK" sz="4000" b="1" dirty="0" smtClean="0">
                <a:solidFill>
                  <a:srgbClr val="FFFF00"/>
                </a:solidFill>
              </a:rPr>
              <a:t>NA POHODE </a:t>
            </a:r>
            <a:endParaRPr lang="sk-SK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6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600" dirty="0" err="1" smtClean="0">
                <a:solidFill>
                  <a:srgbClr val="FFFF00"/>
                </a:solidFill>
              </a:rPr>
              <a:t>HYDROGéNIUS</a:t>
            </a:r>
            <a:endParaRPr lang="sk-SK" sz="6600" dirty="0">
              <a:solidFill>
                <a:srgbClr val="FFFF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sk-SK" sz="4400" dirty="0" err="1" smtClean="0">
                <a:solidFill>
                  <a:srgbClr val="FFFFCC"/>
                </a:solidFill>
              </a:rPr>
              <a:t>INTERKTíVNA</a:t>
            </a:r>
            <a:endParaRPr lang="sk-SK" sz="4400" dirty="0" smtClean="0">
              <a:solidFill>
                <a:srgbClr val="FFFFCC"/>
              </a:solidFill>
            </a:endParaRPr>
          </a:p>
          <a:p>
            <a:r>
              <a:rPr lang="sk-SK" sz="4400" dirty="0" err="1" smtClean="0">
                <a:solidFill>
                  <a:srgbClr val="FFFFCC"/>
                </a:solidFill>
              </a:rPr>
              <a:t>SPOLOčENSKá</a:t>
            </a:r>
            <a:endParaRPr lang="sk-SK" sz="4400" dirty="0" smtClean="0">
              <a:solidFill>
                <a:srgbClr val="FFFFCC"/>
              </a:solidFill>
            </a:endParaRPr>
          </a:p>
          <a:p>
            <a:r>
              <a:rPr lang="sk-SK" sz="4400" dirty="0" err="1" smtClean="0">
                <a:solidFill>
                  <a:srgbClr val="FFFFCC"/>
                </a:solidFill>
              </a:rPr>
              <a:t>VEDOMOSTNá</a:t>
            </a:r>
            <a:endParaRPr lang="sk-SK" sz="4400" dirty="0" smtClean="0">
              <a:solidFill>
                <a:srgbClr val="FFFFCC"/>
              </a:solidFill>
            </a:endParaRPr>
          </a:p>
          <a:p>
            <a:r>
              <a:rPr lang="sk-SK" sz="4400" dirty="0" err="1" smtClean="0">
                <a:solidFill>
                  <a:srgbClr val="FFFFCC"/>
                </a:solidFill>
              </a:rPr>
              <a:t>VZDELáVACIA</a:t>
            </a:r>
            <a:r>
              <a:rPr lang="sk-SK" sz="4400" dirty="0" smtClean="0">
                <a:solidFill>
                  <a:srgbClr val="FFFFCC"/>
                </a:solidFill>
              </a:rPr>
              <a:t> </a:t>
            </a:r>
            <a:endParaRPr lang="sk-SK" sz="4400" dirty="0">
              <a:solidFill>
                <a:srgbClr val="FFFFCC"/>
              </a:solidFill>
            </a:endParaRPr>
          </a:p>
        </p:txBody>
      </p:sp>
      <p:sp>
        <p:nvSpPr>
          <p:cNvPr id="4" name="Zástupný objekt pre obsah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k-SK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VERZIA JUNIOR</a:t>
            </a:r>
          </a:p>
          <a:p>
            <a:r>
              <a:rPr lang="sk-SK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VERZIA SENIOR</a:t>
            </a:r>
          </a:p>
          <a:p>
            <a:r>
              <a:rPr lang="sk-SK" sz="4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DETSKé</a:t>
            </a:r>
            <a:r>
              <a:rPr lang="sk-SK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HRY</a:t>
            </a:r>
          </a:p>
          <a:p>
            <a:r>
              <a:rPr lang="sk-SK" sz="4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čIASTKOVé</a:t>
            </a:r>
            <a:r>
              <a:rPr lang="sk-SK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HRY</a:t>
            </a:r>
            <a:endParaRPr lang="sk-SK" sz="4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0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objekt pre obsah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7042847"/>
              </p:ext>
            </p:extLst>
          </p:nvPr>
        </p:nvGraphicFramePr>
        <p:xfrm>
          <a:off x="-194734" y="1024917"/>
          <a:ext cx="12581467" cy="5833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238387481"/>
              </p:ext>
            </p:extLst>
          </p:nvPr>
        </p:nvGraphicFramePr>
        <p:xfrm>
          <a:off x="778743" y="1240592"/>
          <a:ext cx="10414001" cy="5655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BlokTextu 13"/>
          <p:cNvSpPr txBox="1"/>
          <p:nvPr/>
        </p:nvSpPr>
        <p:spPr>
          <a:xfrm>
            <a:off x="2432032" y="224929"/>
            <a:ext cx="77532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VYUŽÍVA</a:t>
            </a:r>
            <a:r>
              <a:rPr lang="sk-SK" sz="6000" b="1" dirty="0" smtClean="0">
                <a:solidFill>
                  <a:srgbClr val="FFFF00"/>
                </a:solidFill>
              </a:rPr>
              <a:t> </a:t>
            </a:r>
            <a:r>
              <a:rPr lang="sk-SK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PODPORUJE</a:t>
            </a:r>
            <a:endParaRPr lang="sk-SK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261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0062978"/>
              </p:ext>
            </p:extLst>
          </p:nvPr>
        </p:nvGraphicFramePr>
        <p:xfrm>
          <a:off x="304799" y="1151467"/>
          <a:ext cx="11413067" cy="5240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BlokTextu 2"/>
          <p:cNvSpPr txBox="1"/>
          <p:nvPr/>
        </p:nvSpPr>
        <p:spPr>
          <a:xfrm>
            <a:off x="3967342" y="340609"/>
            <a:ext cx="40879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VEDIE K ...</a:t>
            </a:r>
            <a:endParaRPr lang="sk-SK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77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913775" y="1693335"/>
            <a:ext cx="5859559" cy="3928532"/>
          </a:xfrm>
        </p:spPr>
        <p:txBody>
          <a:bodyPr>
            <a:noAutofit/>
          </a:bodyPr>
          <a:lstStyle/>
          <a:p>
            <a:r>
              <a:rPr lang="sk-SK" sz="3600" dirty="0" smtClean="0"/>
              <a:t>PUZZLE (2X36)</a:t>
            </a:r>
          </a:p>
          <a:p>
            <a:r>
              <a:rPr lang="sk-SK" sz="3600" dirty="0" err="1" smtClean="0"/>
              <a:t>Vh</a:t>
            </a:r>
            <a:r>
              <a:rPr lang="sk-SK" sz="3600" dirty="0" smtClean="0"/>
              <a:t> Kvarteto  (8X4)</a:t>
            </a:r>
          </a:p>
          <a:p>
            <a:r>
              <a:rPr lang="pl-PL" sz="3600" dirty="0" smtClean="0"/>
              <a:t>Vh Karty A, B, C </a:t>
            </a:r>
            <a:endParaRPr lang="sk-SK" sz="3600" dirty="0" smtClean="0"/>
          </a:p>
          <a:p>
            <a:r>
              <a:rPr lang="sk-SK" sz="3600" dirty="0" smtClean="0"/>
              <a:t>Kartičky </a:t>
            </a:r>
            <a:r>
              <a:rPr lang="sk-SK" sz="3600" dirty="0"/>
              <a:t>– Obrázky</a:t>
            </a:r>
          </a:p>
          <a:p>
            <a:r>
              <a:rPr lang="sk-SK" sz="3600" dirty="0"/>
              <a:t>Kartičky – Čísla</a:t>
            </a:r>
          </a:p>
          <a:p>
            <a:r>
              <a:rPr lang="sk-SK" sz="3600" dirty="0"/>
              <a:t>Kartičky – Písmená</a:t>
            </a: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70" y="-344324"/>
            <a:ext cx="5171605" cy="7202324"/>
          </a:xfrm>
          <a:blipFill>
            <a:blip r:embed="rId3">
              <a:alphaModFix amt="36000"/>
            </a:blip>
            <a:tile tx="0" ty="0" sx="100000" sy="100000" flip="none" algn="tl"/>
          </a:blipFill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3138461" cy="1596177"/>
          </a:xfrm>
        </p:spPr>
        <p:txBody>
          <a:bodyPr>
            <a:noAutofit/>
          </a:bodyPr>
          <a:lstStyle/>
          <a:p>
            <a:r>
              <a:rPr lang="sk-SK" sz="6600" dirty="0">
                <a:solidFill>
                  <a:srgbClr val="FFFF00"/>
                </a:solidFill>
              </a:rPr>
              <a:t>OBSAH:</a:t>
            </a:r>
            <a:br>
              <a:rPr lang="sk-SK" sz="6600" dirty="0">
                <a:solidFill>
                  <a:srgbClr val="FFFF00"/>
                </a:solidFill>
              </a:rPr>
            </a:br>
            <a:endParaRPr lang="sk-SK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8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vapka">
  <a:themeElements>
    <a:clrScheme name="Droplet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TM04033925[[fn=Kvapka]]</Template>
  <TotalTime>902</TotalTime>
  <Words>784</Words>
  <Application>Microsoft Office PowerPoint</Application>
  <PresentationFormat>Širokouhlá</PresentationFormat>
  <Paragraphs>151</Paragraphs>
  <Slides>22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7" baseType="lpstr">
      <vt:lpstr>Arial</vt:lpstr>
      <vt:lpstr>Tw Cen MT</vt:lpstr>
      <vt:lpstr>Wingdings</vt:lpstr>
      <vt:lpstr>Wingdings 3</vt:lpstr>
      <vt:lpstr>Kvapka</vt:lpstr>
      <vt:lpstr>ENVIROHRY 2017/2018</vt:lpstr>
      <vt:lpstr>Slovenský vodohospodársky podnik, š. p.  </vt:lpstr>
      <vt:lpstr>Prečo sa venujeme VZDELáVACím aktivitám?      (MŠ, ZŠ, VŠ, VEREJNOSť)</vt:lpstr>
      <vt:lpstr>Kde a kedy sa venujeme „envirohrám“?      </vt:lpstr>
      <vt:lpstr>Hydrogénius  </vt:lpstr>
      <vt:lpstr>HYDROGéNIUS</vt:lpstr>
      <vt:lpstr>Prezentácia programu PowerPoint</vt:lpstr>
      <vt:lpstr>Prezentácia programu PowerPoint</vt:lpstr>
      <vt:lpstr>OBSAH: </vt:lpstr>
      <vt:lpstr>HYDROGÉNIUS</vt:lpstr>
      <vt:lpstr>Prezentácia programu PowerPoint</vt:lpstr>
      <vt:lpstr>Prezentácia programu PowerPoint</vt:lpstr>
      <vt:lpstr>Využitie:  eventy svp, Školský klub, škola v prírode, „suplovaná“ hodina, vyučovacia hodina ... </vt:lpstr>
      <vt:lpstr>čiastkové hry so slovami a výrazmi</vt:lpstr>
      <vt:lpstr>Prezentácia programu PowerPoint</vt:lpstr>
      <vt:lpstr>Prezentácia programu PowerPoint</vt:lpstr>
      <vt:lpstr>Prezentácia programu PowerPoint</vt:lpstr>
      <vt:lpstr>Hydrogénius s hracím plánom</vt:lpstr>
      <vt:lpstr>Prezentácia programu PowerPoint</vt:lpstr>
      <vt:lpstr>Hydrogénius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ENVIROHRY 2017</dc:title>
  <dc:creator>Grebeňová Mária</dc:creator>
  <cp:lastModifiedBy>Grebeňová Mária</cp:lastModifiedBy>
  <cp:revision>88</cp:revision>
  <dcterms:created xsi:type="dcterms:W3CDTF">2017-11-10T07:51:14Z</dcterms:created>
  <dcterms:modified xsi:type="dcterms:W3CDTF">2017-12-20T11:05:52Z</dcterms:modified>
</cp:coreProperties>
</file>